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561" r:id="rId2"/>
    <p:sldId id="422" r:id="rId3"/>
    <p:sldId id="926" r:id="rId4"/>
    <p:sldId id="572" r:id="rId5"/>
    <p:sldId id="940" r:id="rId6"/>
    <p:sldId id="575" r:id="rId7"/>
    <p:sldId id="459" r:id="rId8"/>
    <p:sldId id="927" r:id="rId9"/>
    <p:sldId id="928" r:id="rId10"/>
    <p:sldId id="929" r:id="rId11"/>
    <p:sldId id="916" r:id="rId12"/>
    <p:sldId id="897" r:id="rId13"/>
    <p:sldId id="913" r:id="rId14"/>
    <p:sldId id="895" r:id="rId15"/>
    <p:sldId id="906" r:id="rId16"/>
    <p:sldId id="941" r:id="rId17"/>
    <p:sldId id="920" r:id="rId18"/>
    <p:sldId id="921" r:id="rId19"/>
    <p:sldId id="924" r:id="rId20"/>
    <p:sldId id="922" r:id="rId21"/>
    <p:sldId id="923" r:id="rId22"/>
    <p:sldId id="942" r:id="rId23"/>
    <p:sldId id="904" r:id="rId24"/>
    <p:sldId id="912" r:id="rId25"/>
    <p:sldId id="768" r:id="rId26"/>
    <p:sldId id="769" r:id="rId27"/>
    <p:sldId id="866" r:id="rId28"/>
    <p:sldId id="885" r:id="rId29"/>
    <p:sldId id="518" r:id="rId30"/>
    <p:sldId id="582" r:id="rId31"/>
    <p:sldId id="786" r:id="rId32"/>
    <p:sldId id="581" r:id="rId33"/>
    <p:sldId id="483" r:id="rId34"/>
    <p:sldId id="583" r:id="rId35"/>
    <p:sldId id="486" r:id="rId36"/>
    <p:sldId id="487" r:id="rId37"/>
    <p:sldId id="489" r:id="rId38"/>
    <p:sldId id="492" r:id="rId39"/>
    <p:sldId id="947" r:id="rId40"/>
    <p:sldId id="307" r:id="rId41"/>
    <p:sldId id="868" r:id="rId42"/>
    <p:sldId id="870" r:id="rId43"/>
    <p:sldId id="948" r:id="rId44"/>
    <p:sldId id="951" r:id="rId45"/>
    <p:sldId id="952" r:id="rId46"/>
    <p:sldId id="953" r:id="rId47"/>
    <p:sldId id="954" r:id="rId48"/>
    <p:sldId id="871" r:id="rId49"/>
    <p:sldId id="872" r:id="rId50"/>
    <p:sldId id="884" r:id="rId51"/>
    <p:sldId id="586" r:id="rId52"/>
    <p:sldId id="608" r:id="rId53"/>
    <p:sldId id="591" r:id="rId54"/>
    <p:sldId id="592" r:id="rId55"/>
    <p:sldId id="593" r:id="rId56"/>
    <p:sldId id="594" r:id="rId57"/>
    <p:sldId id="595" r:id="rId58"/>
    <p:sldId id="596" r:id="rId59"/>
    <p:sldId id="746" r:id="rId60"/>
    <p:sldId id="455" r:id="rId61"/>
    <p:sldId id="458" r:id="rId62"/>
    <p:sldId id="550" r:id="rId63"/>
    <p:sldId id="551" r:id="rId64"/>
    <p:sldId id="433" r:id="rId65"/>
    <p:sldId id="553" r:id="rId66"/>
    <p:sldId id="552" r:id="rId67"/>
    <p:sldId id="554" r:id="rId68"/>
    <p:sldId id="529" r:id="rId69"/>
    <p:sldId id="838" r:id="rId70"/>
    <p:sldId id="839" r:id="rId71"/>
    <p:sldId id="840" r:id="rId72"/>
    <p:sldId id="841" r:id="rId73"/>
    <p:sldId id="842" r:id="rId74"/>
    <p:sldId id="843" r:id="rId75"/>
    <p:sldId id="844" r:id="rId76"/>
    <p:sldId id="846" r:id="rId77"/>
    <p:sldId id="412" r:id="rId78"/>
    <p:sldId id="932" r:id="rId79"/>
    <p:sldId id="930" r:id="rId80"/>
    <p:sldId id="955" r:id="rId81"/>
    <p:sldId id="938" r:id="rId82"/>
    <p:sldId id="934" r:id="rId83"/>
    <p:sldId id="931" r:id="rId84"/>
    <p:sldId id="936" r:id="rId85"/>
    <p:sldId id="939" r:id="rId86"/>
    <p:sldId id="935" r:id="rId87"/>
    <p:sldId id="525" r:id="rId88"/>
    <p:sldId id="626" r:id="rId89"/>
    <p:sldId id="751" r:id="rId90"/>
    <p:sldId id="792" r:id="rId91"/>
    <p:sldId id="812" r:id="rId92"/>
    <p:sldId id="749" r:id="rId93"/>
    <p:sldId id="628" r:id="rId94"/>
    <p:sldId id="791" r:id="rId95"/>
    <p:sldId id="795" r:id="rId96"/>
    <p:sldId id="763" r:id="rId97"/>
    <p:sldId id="635" r:id="rId98"/>
    <p:sldId id="636" r:id="rId99"/>
    <p:sldId id="638" r:id="rId100"/>
    <p:sldId id="639" r:id="rId101"/>
    <p:sldId id="640" r:id="rId102"/>
    <p:sldId id="637" r:id="rId103"/>
    <p:sldId id="735" r:id="rId104"/>
    <p:sldId id="801" r:id="rId105"/>
    <p:sldId id="790" r:id="rId106"/>
    <p:sldId id="634" r:id="rId107"/>
    <p:sldId id="642" r:id="rId108"/>
    <p:sldId id="643" r:id="rId109"/>
    <p:sldId id="644" r:id="rId110"/>
    <p:sldId id="645" r:id="rId111"/>
    <p:sldId id="646" r:id="rId112"/>
    <p:sldId id="647" r:id="rId113"/>
    <p:sldId id="648" r:id="rId114"/>
    <p:sldId id="649" r:id="rId115"/>
    <p:sldId id="818" r:id="rId116"/>
    <p:sldId id="819" r:id="rId117"/>
    <p:sldId id="820" r:id="rId118"/>
    <p:sldId id="821" r:id="rId119"/>
    <p:sldId id="765" r:id="rId120"/>
    <p:sldId id="670" r:id="rId121"/>
    <p:sldId id="671" r:id="rId122"/>
    <p:sldId id="676" r:id="rId123"/>
    <p:sldId id="677" r:id="rId124"/>
    <p:sldId id="678" r:id="rId125"/>
    <p:sldId id="679" r:id="rId126"/>
    <p:sldId id="680" r:id="rId127"/>
    <p:sldId id="681" r:id="rId128"/>
    <p:sldId id="682" r:id="rId129"/>
    <p:sldId id="683" r:id="rId130"/>
    <p:sldId id="684" r:id="rId131"/>
    <p:sldId id="685" r:id="rId132"/>
    <p:sldId id="783" r:id="rId133"/>
    <p:sldId id="787" r:id="rId134"/>
    <p:sldId id="788" r:id="rId135"/>
    <p:sldId id="789" r:id="rId136"/>
    <p:sldId id="686" r:id="rId137"/>
    <p:sldId id="687" r:id="rId138"/>
    <p:sldId id="688" r:id="rId139"/>
    <p:sldId id="689" r:id="rId140"/>
    <p:sldId id="690" r:id="rId141"/>
    <p:sldId id="691" r:id="rId142"/>
    <p:sldId id="692" r:id="rId143"/>
    <p:sldId id="693" r:id="rId144"/>
    <p:sldId id="694" r:id="rId145"/>
    <p:sldId id="695" r:id="rId146"/>
    <p:sldId id="696" r:id="rId147"/>
    <p:sldId id="697" r:id="rId148"/>
    <p:sldId id="698" r:id="rId149"/>
    <p:sldId id="699" r:id="rId150"/>
    <p:sldId id="700" r:id="rId151"/>
    <p:sldId id="701" r:id="rId152"/>
    <p:sldId id="784" r:id="rId153"/>
    <p:sldId id="785" r:id="rId154"/>
    <p:sldId id="705" r:id="rId155"/>
    <p:sldId id="744" r:id="rId156"/>
    <p:sldId id="835" r:id="rId157"/>
    <p:sldId id="709" r:id="rId158"/>
    <p:sldId id="710" r:id="rId159"/>
    <p:sldId id="419" r:id="rId160"/>
    <p:sldId id="610" r:id="rId1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998"/>
    <a:srgbClr val="FFF9D5"/>
    <a:srgbClr val="FFFC00"/>
    <a:srgbClr val="FFDF00"/>
    <a:srgbClr val="CACCD6"/>
    <a:srgbClr val="BBBBBB"/>
    <a:srgbClr val="DE6A0E"/>
    <a:srgbClr val="00892A"/>
    <a:srgbClr val="FBE91E"/>
    <a:srgbClr val="DF6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6"/>
          </a:solidFill>
        </a:fill>
      </a:tcStyle>
    </a:wholeTbl>
    <a:band2H>
      <a:tcTxStyle/>
      <a:tcStyle>
        <a:tcBdr/>
        <a:fill>
          <a:solidFill>
            <a:srgbClr val="E6E7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50"/>
    <p:restoredTop sz="56575"/>
  </p:normalViewPr>
  <p:slideViewPr>
    <p:cSldViewPr snapToGrid="0" snapToObjects="1">
      <p:cViewPr varScale="1">
        <p:scale>
          <a:sx n="32" d="100"/>
          <a:sy n="32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851589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886FE2E-6B01-554C-8760-3E32637DB0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48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82494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84661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913794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216857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0288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918708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429115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887168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413262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91359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A1EE5C1-AAC5-3444-B246-FA81927D50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923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94184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80059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6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59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886FE2E-6B01-554C-8760-3E32637DB0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83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6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66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58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23962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73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44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33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36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87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19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97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52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06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1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32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498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29344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3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9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73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0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3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074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518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0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marR="0" indent="-5715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232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319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90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133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234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885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352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30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681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732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3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marR="0" indent="-5715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637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004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72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179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9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8974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242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689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353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558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32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marR="0" indent="-5715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790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141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480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008555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8803863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82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929431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5921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4414">
            <a:off x="-1197694" y="10356760"/>
            <a:ext cx="18288001" cy="796867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43814" y="367765"/>
            <a:ext cx="23460851" cy="14143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2194502" y="5723809"/>
            <a:ext cx="8133010" cy="24741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1887200" y="12080145"/>
            <a:ext cx="4267200" cy="528510"/>
          </a:xfrm>
          <a:prstGeom prst="rect">
            <a:avLst/>
          </a:prstGeom>
        </p:spPr>
        <p:txBody>
          <a:bodyPr wrap="square" anchor="ctr"/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565" y="-18933"/>
            <a:ext cx="23156870" cy="176306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50755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-12632" y="-9465"/>
            <a:ext cx="24383999" cy="1744131"/>
          </a:xfrm>
          <a:prstGeom prst="rect">
            <a:avLst/>
          </a:prstGeom>
          <a:solidFill>
            <a:srgbClr val="FFE300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endParaRPr dirty="0"/>
          </a:p>
        </p:txBody>
      </p:sp>
      <p:pic>
        <p:nvPicPr>
          <p:cNvPr id="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half" idx="13"/>
          </p:nvPr>
        </p:nvSpPr>
        <p:spPr>
          <a:xfrm>
            <a:off x="1409671" y="2870200"/>
            <a:ext cx="8569356" cy="938212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spcBef>
                <a:spcPts val="600"/>
              </a:spcBef>
              <a:buSzTx/>
              <a:buFontTx/>
              <a:buNone/>
              <a:defRPr sz="2800"/>
            </a:pPr>
            <a:r>
              <a:rPr lang="en-US" dirty="0"/>
              <a:t>Click to edit Master text styles</a:t>
            </a:r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409671" y="546100"/>
            <a:ext cx="8569356" cy="2324100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10198100" y="546100"/>
            <a:ext cx="13296854" cy="11706226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12632" y="0"/>
            <a:ext cx="24409264" cy="1744130"/>
          </a:xfrm>
          <a:prstGeom prst="rect">
            <a:avLst/>
          </a:prstGeom>
          <a:solidFill>
            <a:srgbClr val="FFDF00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544735" y="-9468"/>
            <a:ext cx="23189491" cy="176306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807494" y="3071548"/>
            <a:ext cx="22663973" cy="9906098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4000"/>
            </a:lvl1pPr>
            <a:lvl2pPr marL="1567542" indent="-653142">
              <a:spcBef>
                <a:spcPts val="1500"/>
              </a:spcBef>
              <a:buChar char="–"/>
              <a:defRPr sz="4000"/>
            </a:lvl2pPr>
            <a:lvl3pPr marL="2133600" indent="-609600">
              <a:spcBef>
                <a:spcPts val="1500"/>
              </a:spcBef>
              <a:defRPr sz="4000"/>
            </a:lvl3pPr>
            <a:lvl4pPr marL="2865120" indent="-731520">
              <a:spcBef>
                <a:spcPts val="1500"/>
              </a:spcBef>
              <a:buChar char="»"/>
              <a:defRPr sz="4000"/>
            </a:lvl4pPr>
            <a:lvl5pPr marL="3525520" indent="-731520">
              <a:spcBef>
                <a:spcPts val="1500"/>
              </a:spcBef>
              <a:buChar char="✦"/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8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245100"/>
            <a:ext cx="24384000" cy="847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0360" y="12360324"/>
            <a:ext cx="1463040" cy="585216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1381319" y="2996028"/>
            <a:ext cx="21609310" cy="3990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3200" dirty="0" smtClean="0">
                <a:latin typeface="Arial" charset="0"/>
                <a:ea typeface="Arial" charset="0"/>
                <a:cs typeface="Arial" charset="0"/>
              </a:defRPr>
            </a:lvl1pPr>
            <a:lvl2pPr>
              <a:defRPr lang="en-US" sz="3600" dirty="0" smtClean="0"/>
            </a:lvl2pPr>
            <a:lvl3pPr marL="1943100" indent="-571500">
              <a:buFont typeface="Courier New" charset="0"/>
              <a:buChar char="o"/>
              <a:defRPr lang="en-US" sz="3600" dirty="0" smtClean="0"/>
            </a:lvl3pPr>
            <a:lvl4pPr marL="2857500" indent="-571500">
              <a:buFont typeface=".AppleSystemUIFont" charset="-120"/>
              <a:buChar char="-"/>
              <a:defRPr lang="en-US" dirty="0" smtClean="0"/>
            </a:lvl4pPr>
            <a:lvl5pPr marL="3771900" indent="-571500">
              <a:buClr>
                <a:schemeClr val="tx1">
                  <a:lumMod val="50000"/>
                  <a:lumOff val="50000"/>
                </a:schemeClr>
              </a:buClr>
              <a:buFont typeface=".AppleSystemUIFont" charset="-120"/>
              <a:buChar char="-"/>
              <a:defRPr lang="en-US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  <a:p>
            <a:pPr marL="914400" lvl="1"/>
            <a:r>
              <a:rPr lang="en-US" dirty="0"/>
              <a:t>Second level</a:t>
            </a:r>
          </a:p>
          <a:p>
            <a:pPr marL="1828800" lvl="2"/>
            <a:r>
              <a:rPr lang="en-US" dirty="0"/>
              <a:t>Third level</a:t>
            </a:r>
          </a:p>
          <a:p>
            <a:pPr marL="2743200" lvl="3"/>
            <a:r>
              <a:rPr lang="en-US" dirty="0"/>
              <a:t>Fourth level</a:t>
            </a:r>
          </a:p>
          <a:p>
            <a:pPr marL="3657600"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19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781605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73466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818" y="-9465"/>
            <a:ext cx="24384003" cy="1744131"/>
          </a:xfrm>
          <a:prstGeom prst="rect">
            <a:avLst/>
          </a:prstGeom>
          <a:noFill/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76143" y="3200400"/>
            <a:ext cx="22179920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668773" cy="61555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 b="0" i="0">
                <a:latin typeface="Futura Medium" charset="0"/>
                <a:ea typeface="Futura Medium" charset="0"/>
                <a:cs typeface="Futura Medium" charset="0"/>
                <a:sym typeface="Arial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550503" y="-9465"/>
            <a:ext cx="21031200" cy="174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5" r:id="rId3"/>
    <p:sldLayoutId id="2147483657" r:id="rId4"/>
    <p:sldLayoutId id="2147483664" r:id="rId5"/>
    <p:sldLayoutId id="2147483667" r:id="rId6"/>
    <p:sldLayoutId id="2147483669" r:id="rId7"/>
    <p:sldLayoutId id="2147483670" r:id="rId8"/>
  </p:sldLayoutIdLst>
  <p:transition spd="med"/>
  <p:txStyles>
    <p:titleStyle>
      <a:lvl1pPr marL="0" marR="0" indent="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 charset="0"/>
          <a:ea typeface="Futura"/>
          <a:cs typeface="Futura"/>
          <a:sym typeface="Futura"/>
        </a:defRPr>
      </a:lvl1pPr>
      <a:lvl2pPr marL="0" marR="0" indent="2286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4572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6858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9144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11430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13716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16002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1828800" algn="ctr" defTabSz="9144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685800" marR="0" indent="-685800" algn="l" defTabSz="91440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1pPr>
      <a:lvl2pPr marL="1123950" marR="0" indent="-666750" algn="l" defTabSz="91440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2pPr>
      <a:lvl3pPr marL="1554480" marR="0" indent="-640080" algn="l" defTabSz="91440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3pPr>
      <a:lvl4pPr marL="2082800" marR="0" indent="-711200" algn="l" defTabSz="91440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4pPr>
      <a:lvl5pPr marL="2540000" marR="0" indent="-711200" algn="l" defTabSz="91440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Futura" charset="0"/>
          <a:ea typeface="Futura"/>
          <a:cs typeface="Futura"/>
          <a:sym typeface="Futura"/>
        </a:defRPr>
      </a:lvl5pPr>
      <a:lvl6pPr marL="2997200" marR="0" indent="-711200" algn="l" defTabSz="91440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3454400" marR="0" indent="-711200" algn="l" defTabSz="91440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3911600" marR="0" indent="-711200" algn="l" defTabSz="91440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4368800" marR="0" indent="-711200" algn="l" defTabSz="91440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18288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18288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18288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18288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18288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18288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18288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18288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18288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h2o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hyperlink" Target="mailto:laurend@h2o.ai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25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png"/><Relationship Id="rId9" Type="http://schemas.openxmlformats.org/officeDocument/2006/relationships/image" Target="../media/image18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63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63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0600"/>
            <a:ext cx="24384000" cy="10185400"/>
          </a:xfrm>
          <a:prstGeom prst="rect">
            <a:avLst/>
          </a:prstGeom>
          <a:noFill/>
        </p:spPr>
      </p:pic>
      <p:grpSp>
        <p:nvGrpSpPr>
          <p:cNvPr id="21" name="Group 20"/>
          <p:cNvGrpSpPr/>
          <p:nvPr/>
        </p:nvGrpSpPr>
        <p:grpSpPr>
          <a:xfrm>
            <a:off x="22203990" y="12498516"/>
            <a:ext cx="1528640" cy="585216"/>
            <a:chOff x="614363" y="2047875"/>
            <a:chExt cx="5622925" cy="2152650"/>
          </a:xfrm>
        </p:grpSpPr>
        <p:sp>
          <p:nvSpPr>
            <p:cNvPr id="22" name="Freeform 1"/>
            <p:cNvSpPr>
              <a:spLocks noChangeArrowheads="1"/>
            </p:cNvSpPr>
            <p:nvPr/>
          </p:nvSpPr>
          <p:spPr bwMode="auto">
            <a:xfrm>
              <a:off x="4270375" y="2047875"/>
              <a:ext cx="1966913" cy="1525588"/>
            </a:xfrm>
            <a:custGeom>
              <a:avLst/>
              <a:gdLst>
                <a:gd name="T0" fmla="*/ 332 w 5462"/>
                <a:gd name="T1" fmla="*/ 3575 h 4237"/>
                <a:gd name="T2" fmla="*/ 0 w 5462"/>
                <a:gd name="T3" fmla="*/ 3900 h 4237"/>
                <a:gd name="T4" fmla="*/ 332 w 5462"/>
                <a:gd name="T5" fmla="*/ 4236 h 4237"/>
                <a:gd name="T6" fmla="*/ 664 w 5462"/>
                <a:gd name="T7" fmla="*/ 3900 h 4237"/>
                <a:gd name="T8" fmla="*/ 332 w 5462"/>
                <a:gd name="T9" fmla="*/ 3575 h 4237"/>
                <a:gd name="T10" fmla="*/ 3919 w 5462"/>
                <a:gd name="T11" fmla="*/ 1383 h 4237"/>
                <a:gd name="T12" fmla="*/ 3444 w 5462"/>
                <a:gd name="T13" fmla="*/ 1383 h 4237"/>
                <a:gd name="T14" fmla="*/ 3444 w 5462"/>
                <a:gd name="T15" fmla="*/ 1779 h 4237"/>
                <a:gd name="T16" fmla="*/ 3432 w 5462"/>
                <a:gd name="T17" fmla="*/ 1779 h 4237"/>
                <a:gd name="T18" fmla="*/ 2477 w 5462"/>
                <a:gd name="T19" fmla="*/ 1306 h 4237"/>
                <a:gd name="T20" fmla="*/ 1136 w 5462"/>
                <a:gd name="T21" fmla="*/ 2777 h 4237"/>
                <a:gd name="T22" fmla="*/ 2471 w 5462"/>
                <a:gd name="T23" fmla="*/ 4236 h 4237"/>
                <a:gd name="T24" fmla="*/ 3432 w 5462"/>
                <a:gd name="T25" fmla="*/ 3775 h 4237"/>
                <a:gd name="T26" fmla="*/ 3444 w 5462"/>
                <a:gd name="T27" fmla="*/ 3775 h 4237"/>
                <a:gd name="T28" fmla="*/ 3444 w 5462"/>
                <a:gd name="T29" fmla="*/ 4160 h 4237"/>
                <a:gd name="T30" fmla="*/ 3919 w 5462"/>
                <a:gd name="T31" fmla="*/ 4160 h 4237"/>
                <a:gd name="T32" fmla="*/ 3919 w 5462"/>
                <a:gd name="T33" fmla="*/ 1383 h 4237"/>
                <a:gd name="T34" fmla="*/ 2531 w 5462"/>
                <a:gd name="T35" fmla="*/ 1744 h 4237"/>
                <a:gd name="T36" fmla="*/ 3468 w 5462"/>
                <a:gd name="T37" fmla="*/ 2748 h 4237"/>
                <a:gd name="T38" fmla="*/ 2537 w 5462"/>
                <a:gd name="T39" fmla="*/ 3800 h 4237"/>
                <a:gd name="T40" fmla="*/ 1623 w 5462"/>
                <a:gd name="T41" fmla="*/ 2743 h 4237"/>
                <a:gd name="T42" fmla="*/ 2531 w 5462"/>
                <a:gd name="T43" fmla="*/ 1744 h 4237"/>
                <a:gd name="T44" fmla="*/ 5361 w 5462"/>
                <a:gd name="T45" fmla="*/ 1383 h 4237"/>
                <a:gd name="T46" fmla="*/ 4886 w 5462"/>
                <a:gd name="T47" fmla="*/ 1383 h 4237"/>
                <a:gd name="T48" fmla="*/ 4886 w 5462"/>
                <a:gd name="T49" fmla="*/ 4160 h 4237"/>
                <a:gd name="T50" fmla="*/ 5361 w 5462"/>
                <a:gd name="T51" fmla="*/ 4160 h 4237"/>
                <a:gd name="T52" fmla="*/ 5361 w 5462"/>
                <a:gd name="T53" fmla="*/ 1383 h 4237"/>
                <a:gd name="T54" fmla="*/ 5123 w 5462"/>
                <a:gd name="T55" fmla="*/ 0 h 4237"/>
                <a:gd name="T56" fmla="*/ 4785 w 5462"/>
                <a:gd name="T57" fmla="*/ 337 h 4237"/>
                <a:gd name="T58" fmla="*/ 5123 w 5462"/>
                <a:gd name="T59" fmla="*/ 673 h 4237"/>
                <a:gd name="T60" fmla="*/ 5461 w 5462"/>
                <a:gd name="T61" fmla="*/ 337 h 4237"/>
                <a:gd name="T62" fmla="*/ 5123 w 5462"/>
                <a:gd name="T63" fmla="*/ 0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2" h="4237">
                  <a:moveTo>
                    <a:pt x="332" y="3575"/>
                  </a:moveTo>
                  <a:cubicBezTo>
                    <a:pt x="149" y="3575"/>
                    <a:pt x="0" y="3722"/>
                    <a:pt x="0" y="3900"/>
                  </a:cubicBezTo>
                  <a:cubicBezTo>
                    <a:pt x="0" y="4083"/>
                    <a:pt x="149" y="4236"/>
                    <a:pt x="332" y="4236"/>
                  </a:cubicBezTo>
                  <a:cubicBezTo>
                    <a:pt x="516" y="4236"/>
                    <a:pt x="664" y="4082"/>
                    <a:pt x="664" y="3900"/>
                  </a:cubicBezTo>
                  <a:cubicBezTo>
                    <a:pt x="664" y="3722"/>
                    <a:pt x="516" y="3575"/>
                    <a:pt x="332" y="3575"/>
                  </a:cubicBezTo>
                  <a:close/>
                  <a:moveTo>
                    <a:pt x="3919" y="1383"/>
                  </a:moveTo>
                  <a:lnTo>
                    <a:pt x="3444" y="1383"/>
                  </a:lnTo>
                  <a:lnTo>
                    <a:pt x="3444" y="1779"/>
                  </a:lnTo>
                  <a:lnTo>
                    <a:pt x="3432" y="1779"/>
                  </a:lnTo>
                  <a:cubicBezTo>
                    <a:pt x="3200" y="1483"/>
                    <a:pt x="2856" y="1306"/>
                    <a:pt x="2477" y="1306"/>
                  </a:cubicBezTo>
                  <a:cubicBezTo>
                    <a:pt x="1640" y="1306"/>
                    <a:pt x="1136" y="1985"/>
                    <a:pt x="1136" y="2777"/>
                  </a:cubicBezTo>
                  <a:cubicBezTo>
                    <a:pt x="1136" y="3544"/>
                    <a:pt x="1652" y="4236"/>
                    <a:pt x="2471" y="4236"/>
                  </a:cubicBezTo>
                  <a:cubicBezTo>
                    <a:pt x="2862" y="4236"/>
                    <a:pt x="3189" y="4082"/>
                    <a:pt x="3432" y="3775"/>
                  </a:cubicBezTo>
                  <a:lnTo>
                    <a:pt x="3444" y="3775"/>
                  </a:lnTo>
                  <a:lnTo>
                    <a:pt x="3444" y="4160"/>
                  </a:lnTo>
                  <a:lnTo>
                    <a:pt x="3919" y="4160"/>
                  </a:lnTo>
                  <a:lnTo>
                    <a:pt x="3919" y="1383"/>
                  </a:lnTo>
                  <a:close/>
                  <a:moveTo>
                    <a:pt x="2531" y="1744"/>
                  </a:moveTo>
                  <a:cubicBezTo>
                    <a:pt x="3118" y="1744"/>
                    <a:pt x="3468" y="2193"/>
                    <a:pt x="3468" y="2748"/>
                  </a:cubicBezTo>
                  <a:cubicBezTo>
                    <a:pt x="3468" y="3309"/>
                    <a:pt x="3148" y="3800"/>
                    <a:pt x="2537" y="3800"/>
                  </a:cubicBezTo>
                  <a:cubicBezTo>
                    <a:pt x="1944" y="3800"/>
                    <a:pt x="1623" y="3286"/>
                    <a:pt x="1623" y="2743"/>
                  </a:cubicBezTo>
                  <a:cubicBezTo>
                    <a:pt x="1623" y="2222"/>
                    <a:pt x="1978" y="1744"/>
                    <a:pt x="2531" y="1744"/>
                  </a:cubicBezTo>
                  <a:close/>
                  <a:moveTo>
                    <a:pt x="5361" y="1383"/>
                  </a:moveTo>
                  <a:lnTo>
                    <a:pt x="4886" y="1383"/>
                  </a:lnTo>
                  <a:lnTo>
                    <a:pt x="4886" y="4160"/>
                  </a:lnTo>
                  <a:lnTo>
                    <a:pt x="5361" y="4160"/>
                  </a:lnTo>
                  <a:lnTo>
                    <a:pt x="5361" y="1383"/>
                  </a:lnTo>
                  <a:close/>
                  <a:moveTo>
                    <a:pt x="5123" y="0"/>
                  </a:moveTo>
                  <a:cubicBezTo>
                    <a:pt x="4940" y="0"/>
                    <a:pt x="4785" y="154"/>
                    <a:pt x="4785" y="337"/>
                  </a:cubicBezTo>
                  <a:cubicBezTo>
                    <a:pt x="4785" y="526"/>
                    <a:pt x="4939" y="673"/>
                    <a:pt x="5123" y="673"/>
                  </a:cubicBezTo>
                  <a:cubicBezTo>
                    <a:pt x="5307" y="673"/>
                    <a:pt x="5461" y="526"/>
                    <a:pt x="5461" y="337"/>
                  </a:cubicBezTo>
                  <a:cubicBezTo>
                    <a:pt x="5461" y="154"/>
                    <a:pt x="5307" y="0"/>
                    <a:pt x="5123" y="0"/>
                  </a:cubicBezTo>
                  <a:close/>
                </a:path>
              </a:pathLst>
            </a:custGeom>
            <a:solidFill>
              <a:srgbClr val="FFFFFF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/>
            </a:p>
          </p:txBody>
        </p:sp>
        <p:sp>
          <p:nvSpPr>
            <p:cNvPr id="23" name="Freeform 2"/>
            <p:cNvSpPr>
              <a:spLocks noChangeArrowheads="1"/>
            </p:cNvSpPr>
            <p:nvPr/>
          </p:nvSpPr>
          <p:spPr bwMode="auto">
            <a:xfrm>
              <a:off x="614363" y="2274888"/>
              <a:ext cx="1165225" cy="1308100"/>
            </a:xfrm>
            <a:custGeom>
              <a:avLst/>
              <a:gdLst>
                <a:gd name="T0" fmla="*/ 939 w 3236"/>
                <a:gd name="T1" fmla="*/ 0 h 3635"/>
                <a:gd name="T2" fmla="*/ 0 w 3236"/>
                <a:gd name="T3" fmla="*/ 0 h 3635"/>
                <a:gd name="T4" fmla="*/ 0 w 3236"/>
                <a:gd name="T5" fmla="*/ 3634 h 3635"/>
                <a:gd name="T6" fmla="*/ 939 w 3236"/>
                <a:gd name="T7" fmla="*/ 3634 h 3635"/>
                <a:gd name="T8" fmla="*/ 939 w 3236"/>
                <a:gd name="T9" fmla="*/ 2146 h 3635"/>
                <a:gd name="T10" fmla="*/ 2296 w 3236"/>
                <a:gd name="T11" fmla="*/ 2146 h 3635"/>
                <a:gd name="T12" fmla="*/ 2296 w 3236"/>
                <a:gd name="T13" fmla="*/ 3634 h 3635"/>
                <a:gd name="T14" fmla="*/ 3235 w 3236"/>
                <a:gd name="T15" fmla="*/ 3634 h 3635"/>
                <a:gd name="T16" fmla="*/ 3235 w 3236"/>
                <a:gd name="T17" fmla="*/ 0 h 3635"/>
                <a:gd name="T18" fmla="*/ 2296 w 3236"/>
                <a:gd name="T19" fmla="*/ 0 h 3635"/>
                <a:gd name="T20" fmla="*/ 2296 w 3236"/>
                <a:gd name="T21" fmla="*/ 1403 h 3635"/>
                <a:gd name="T22" fmla="*/ 939 w 3236"/>
                <a:gd name="T23" fmla="*/ 1403 h 3635"/>
                <a:gd name="T24" fmla="*/ 939 w 3236"/>
                <a:gd name="T25" fmla="*/ 0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6" h="3635">
                  <a:moveTo>
                    <a:pt x="939" y="0"/>
                  </a:moveTo>
                  <a:lnTo>
                    <a:pt x="0" y="0"/>
                  </a:lnTo>
                  <a:lnTo>
                    <a:pt x="0" y="3634"/>
                  </a:lnTo>
                  <a:lnTo>
                    <a:pt x="939" y="3634"/>
                  </a:lnTo>
                  <a:lnTo>
                    <a:pt x="939" y="2146"/>
                  </a:lnTo>
                  <a:lnTo>
                    <a:pt x="2296" y="2146"/>
                  </a:lnTo>
                  <a:lnTo>
                    <a:pt x="2296" y="3634"/>
                  </a:lnTo>
                  <a:lnTo>
                    <a:pt x="3235" y="3634"/>
                  </a:lnTo>
                  <a:lnTo>
                    <a:pt x="3235" y="0"/>
                  </a:lnTo>
                  <a:lnTo>
                    <a:pt x="2296" y="0"/>
                  </a:lnTo>
                  <a:lnTo>
                    <a:pt x="2296" y="1403"/>
                  </a:lnTo>
                  <a:lnTo>
                    <a:pt x="939" y="1403"/>
                  </a:lnTo>
                  <a:lnTo>
                    <a:pt x="93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/>
            </a:p>
          </p:txBody>
        </p:sp>
        <p:sp>
          <p:nvSpPr>
            <p:cNvPr id="24" name="Freeform 3"/>
            <p:cNvSpPr>
              <a:spLocks noChangeArrowheads="1"/>
            </p:cNvSpPr>
            <p:nvPr/>
          </p:nvSpPr>
          <p:spPr bwMode="auto">
            <a:xfrm>
              <a:off x="1947863" y="3221038"/>
              <a:ext cx="754062" cy="979487"/>
            </a:xfrm>
            <a:custGeom>
              <a:avLst/>
              <a:gdLst>
                <a:gd name="T0" fmla="*/ 1644 w 2093"/>
                <a:gd name="T1" fmla="*/ 1767 h 2722"/>
                <a:gd name="T2" fmla="*/ 2065 w 2093"/>
                <a:gd name="T3" fmla="*/ 931 h 2722"/>
                <a:gd name="T4" fmla="*/ 1060 w 2093"/>
                <a:gd name="T5" fmla="*/ 0 h 2722"/>
                <a:gd name="T6" fmla="*/ 45 w 2093"/>
                <a:gd name="T7" fmla="*/ 1007 h 2722"/>
                <a:gd name="T8" fmla="*/ 791 w 2093"/>
                <a:gd name="T9" fmla="*/ 1007 h 2722"/>
                <a:gd name="T10" fmla="*/ 780 w 2093"/>
                <a:gd name="T11" fmla="*/ 896 h 2722"/>
                <a:gd name="T12" fmla="*/ 1063 w 2093"/>
                <a:gd name="T13" fmla="*/ 577 h 2722"/>
                <a:gd name="T14" fmla="*/ 1359 w 2093"/>
                <a:gd name="T15" fmla="*/ 917 h 2722"/>
                <a:gd name="T16" fmla="*/ 1063 w 2093"/>
                <a:gd name="T17" fmla="*/ 1559 h 2722"/>
                <a:gd name="T18" fmla="*/ 0 w 2093"/>
                <a:gd name="T19" fmla="*/ 2721 h 2722"/>
                <a:gd name="T20" fmla="*/ 2092 w 2093"/>
                <a:gd name="T21" fmla="*/ 2721 h 2722"/>
                <a:gd name="T22" fmla="*/ 2092 w 2093"/>
                <a:gd name="T23" fmla="*/ 2145 h 2722"/>
                <a:gd name="T24" fmla="*/ 1241 w 2093"/>
                <a:gd name="T25" fmla="*/ 2145 h 2722"/>
                <a:gd name="T26" fmla="*/ 1644 w 2093"/>
                <a:gd name="T27" fmla="*/ 1767 h 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93" h="2722">
                  <a:moveTo>
                    <a:pt x="1644" y="1767"/>
                  </a:moveTo>
                  <a:cubicBezTo>
                    <a:pt x="1910" y="1525"/>
                    <a:pt x="2065" y="1306"/>
                    <a:pt x="2065" y="931"/>
                  </a:cubicBezTo>
                  <a:cubicBezTo>
                    <a:pt x="2065" y="361"/>
                    <a:pt x="1606" y="0"/>
                    <a:pt x="1060" y="0"/>
                  </a:cubicBezTo>
                  <a:cubicBezTo>
                    <a:pt x="446" y="0"/>
                    <a:pt x="66" y="406"/>
                    <a:pt x="45" y="1007"/>
                  </a:cubicBezTo>
                  <a:lnTo>
                    <a:pt x="791" y="1007"/>
                  </a:lnTo>
                  <a:cubicBezTo>
                    <a:pt x="784" y="969"/>
                    <a:pt x="780" y="931"/>
                    <a:pt x="780" y="896"/>
                  </a:cubicBezTo>
                  <a:cubicBezTo>
                    <a:pt x="780" y="718"/>
                    <a:pt x="880" y="577"/>
                    <a:pt x="1063" y="577"/>
                  </a:cubicBezTo>
                  <a:cubicBezTo>
                    <a:pt x="1242" y="577"/>
                    <a:pt x="1359" y="751"/>
                    <a:pt x="1359" y="917"/>
                  </a:cubicBezTo>
                  <a:cubicBezTo>
                    <a:pt x="1359" y="1156"/>
                    <a:pt x="1214" y="1392"/>
                    <a:pt x="1063" y="1559"/>
                  </a:cubicBezTo>
                  <a:lnTo>
                    <a:pt x="0" y="2721"/>
                  </a:lnTo>
                  <a:lnTo>
                    <a:pt x="2092" y="2721"/>
                  </a:lnTo>
                  <a:lnTo>
                    <a:pt x="2092" y="2145"/>
                  </a:lnTo>
                  <a:lnTo>
                    <a:pt x="1241" y="2145"/>
                  </a:lnTo>
                  <a:lnTo>
                    <a:pt x="1644" y="176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 sz="5600"/>
            </a:p>
          </p:txBody>
        </p:sp>
        <p:sp>
          <p:nvSpPr>
            <p:cNvPr id="25" name="Freeform 4"/>
            <p:cNvSpPr>
              <a:spLocks noChangeArrowheads="1"/>
            </p:cNvSpPr>
            <p:nvPr/>
          </p:nvSpPr>
          <p:spPr bwMode="auto">
            <a:xfrm>
              <a:off x="2736850" y="2232025"/>
              <a:ext cx="1438275" cy="1395413"/>
            </a:xfrm>
            <a:custGeom>
              <a:avLst/>
              <a:gdLst>
                <a:gd name="T0" fmla="*/ 0 w 3997"/>
                <a:gd name="T1" fmla="*/ 1871 h 3876"/>
                <a:gd name="T2" fmla="*/ 1997 w 3997"/>
                <a:gd name="T3" fmla="*/ 3875 h 3876"/>
                <a:gd name="T4" fmla="*/ 3996 w 3997"/>
                <a:gd name="T5" fmla="*/ 1871 h 3876"/>
                <a:gd name="T6" fmla="*/ 1997 w 3997"/>
                <a:gd name="T7" fmla="*/ 0 h 3876"/>
                <a:gd name="T8" fmla="*/ 0 w 3997"/>
                <a:gd name="T9" fmla="*/ 1871 h 3876"/>
                <a:gd name="T10" fmla="*/ 3018 w 3997"/>
                <a:gd name="T11" fmla="*/ 1875 h 3876"/>
                <a:gd name="T12" fmla="*/ 1997 w 3997"/>
                <a:gd name="T13" fmla="*/ 2959 h 3876"/>
                <a:gd name="T14" fmla="*/ 977 w 3997"/>
                <a:gd name="T15" fmla="*/ 1875 h 3876"/>
                <a:gd name="T16" fmla="*/ 1997 w 3997"/>
                <a:gd name="T17" fmla="*/ 916 h 3876"/>
                <a:gd name="T18" fmla="*/ 3018 w 3997"/>
                <a:gd name="T19" fmla="*/ 1875 h 3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97" h="3876">
                  <a:moveTo>
                    <a:pt x="0" y="1871"/>
                  </a:moveTo>
                  <a:cubicBezTo>
                    <a:pt x="0" y="3047"/>
                    <a:pt x="839" y="3875"/>
                    <a:pt x="1997" y="3875"/>
                  </a:cubicBezTo>
                  <a:cubicBezTo>
                    <a:pt x="3156" y="3875"/>
                    <a:pt x="3996" y="3046"/>
                    <a:pt x="3996" y="1871"/>
                  </a:cubicBezTo>
                  <a:cubicBezTo>
                    <a:pt x="3996" y="772"/>
                    <a:pt x="3037" y="0"/>
                    <a:pt x="1997" y="0"/>
                  </a:cubicBezTo>
                  <a:cubicBezTo>
                    <a:pt x="958" y="0"/>
                    <a:pt x="0" y="772"/>
                    <a:pt x="0" y="1871"/>
                  </a:cubicBezTo>
                  <a:close/>
                  <a:moveTo>
                    <a:pt x="3018" y="1875"/>
                  </a:moveTo>
                  <a:cubicBezTo>
                    <a:pt x="3018" y="2501"/>
                    <a:pt x="2558" y="2959"/>
                    <a:pt x="1997" y="2959"/>
                  </a:cubicBezTo>
                  <a:cubicBezTo>
                    <a:pt x="1437" y="2959"/>
                    <a:pt x="977" y="2501"/>
                    <a:pt x="977" y="1875"/>
                  </a:cubicBezTo>
                  <a:cubicBezTo>
                    <a:pt x="977" y="1374"/>
                    <a:pt x="1437" y="916"/>
                    <a:pt x="1997" y="916"/>
                  </a:cubicBezTo>
                  <a:cubicBezTo>
                    <a:pt x="2558" y="916"/>
                    <a:pt x="3018" y="1374"/>
                    <a:pt x="3018" y="18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" y="5013250"/>
            <a:ext cx="2438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 to H2O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11382894" y="7823695"/>
            <a:ext cx="1618212" cy="126602"/>
          </a:xfrm>
          <a:prstGeom prst="rect">
            <a:avLst/>
          </a:prstGeom>
          <a:solidFill>
            <a:srgbClr val="FFD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9AC221-63F5-EB47-A4FF-1EF0E26B475D}"/>
              </a:ext>
            </a:extLst>
          </p:cNvPr>
          <p:cNvSpPr/>
          <p:nvPr/>
        </p:nvSpPr>
        <p:spPr>
          <a:xfrm>
            <a:off x="0" y="8811735"/>
            <a:ext cx="2438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5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5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Lauren DiPerna </a:t>
            </a:r>
            <a:r>
              <a:rPr lang="en-US" sz="5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// Data Scientist @ H2O</a:t>
            </a:r>
          </a:p>
          <a:p>
            <a:pPr algn="ctr"/>
            <a:r>
              <a:rPr lang="en-US" sz="5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n-US" sz="5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Charlotte, NC // </a:t>
            </a:r>
            <a:r>
              <a:rPr lang="en-US" sz="5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June 11, 2018</a:t>
            </a:r>
          </a:p>
          <a:p>
            <a:pPr algn="ctr"/>
            <a:endParaRPr lang="en-US" sz="5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5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2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99C6-4932-C244-A88B-5C10AC28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H2O-3?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CDA5C-196D-9048-9362-133532B1082D}"/>
              </a:ext>
            </a:extLst>
          </p:cNvPr>
          <p:cNvSpPr txBox="1"/>
          <p:nvPr/>
        </p:nvSpPr>
        <p:spPr>
          <a:xfrm>
            <a:off x="8922562" y="6237782"/>
            <a:ext cx="535411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kumimoji="0" lang="en-US" sz="1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EASY</a:t>
            </a:r>
          </a:p>
        </p:txBody>
      </p:sp>
      <p:pic>
        <p:nvPicPr>
          <p:cNvPr id="13" name="pasted-image.png">
            <a:extLst>
              <a:ext uri="{FF2B5EF4-FFF2-40B4-BE49-F238E27FC236}">
                <a16:creationId xmlns:a16="http://schemas.microsoft.com/office/drawing/2014/main" id="{C71982A9-3D99-444D-B2BF-B1A6CE1D8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3315" y="5539624"/>
            <a:ext cx="4101807" cy="410180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" name="Shape 321">
            <a:extLst>
              <a:ext uri="{FF2B5EF4-FFF2-40B4-BE49-F238E27FC236}">
                <a16:creationId xmlns:a16="http://schemas.microsoft.com/office/drawing/2014/main" id="{127FB511-092B-1241-B6D5-C0D3BDB282F3}"/>
              </a:ext>
            </a:extLst>
          </p:cNvPr>
          <p:cNvSpPr/>
          <p:nvPr/>
        </p:nvSpPr>
        <p:spPr>
          <a:xfrm>
            <a:off x="4074227" y="8288294"/>
            <a:ext cx="839984" cy="839984"/>
          </a:xfrm>
          <a:prstGeom prst="ellipse">
            <a:avLst/>
          </a:prstGeom>
          <a:solidFill>
            <a:srgbClr val="FBE91F"/>
          </a:solidFill>
          <a:ln w="50800" cap="flat">
            <a:solidFill>
              <a:srgbClr val="181D2D"/>
            </a:solidFill>
            <a:prstDash val="solid"/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39" tIns="91439" rIns="91439" bIns="91439" numCol="1" anchor="ctr">
            <a:noAutofit/>
          </a:bodyPr>
          <a:lstStyle>
            <a:lvl1pPr algn="ctr">
              <a:defRPr sz="1500" b="1"/>
            </a:lvl1pPr>
          </a:lstStyle>
          <a:p>
            <a:r>
              <a:rPr sz="1200" dirty="0">
                <a:latin typeface="Futura Medium" charset="0"/>
                <a:ea typeface="Futura Medium" charset="0"/>
                <a:cs typeface="Futura Medium" charset="0"/>
              </a:rPr>
              <a:t>H2O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264FB-6CD2-9C48-8F10-C1AA6F081C9B}"/>
              </a:ext>
            </a:extLst>
          </p:cNvPr>
          <p:cNvCxnSpPr>
            <a:cxnSpLocks/>
          </p:cNvCxnSpPr>
          <p:nvPr/>
        </p:nvCxnSpPr>
        <p:spPr>
          <a:xfrm flipV="1">
            <a:off x="8922562" y="8268518"/>
            <a:ext cx="5354116" cy="197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A30F66A-7A22-504F-B8E7-EF3657715BA6}"/>
              </a:ext>
            </a:extLst>
          </p:cNvPr>
          <p:cNvGrpSpPr/>
          <p:nvPr/>
        </p:nvGrpSpPr>
        <p:grpSpPr>
          <a:xfrm>
            <a:off x="16654118" y="4339327"/>
            <a:ext cx="5337557" cy="6502400"/>
            <a:chOff x="16717771" y="3827263"/>
            <a:chExt cx="5337557" cy="6502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A5A8C0-1DCE-8749-84D7-98E895073536}"/>
                </a:ext>
              </a:extLst>
            </p:cNvPr>
            <p:cNvSpPr/>
            <p:nvPr/>
          </p:nvSpPr>
          <p:spPr>
            <a:xfrm>
              <a:off x="16717771" y="3827263"/>
              <a:ext cx="5337557" cy="6502400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B3C439-A36D-3943-9F73-DC59787AEA30}"/>
                </a:ext>
              </a:extLst>
            </p:cNvPr>
            <p:cNvSpPr/>
            <p:nvPr/>
          </p:nvSpPr>
          <p:spPr>
            <a:xfrm>
              <a:off x="17434050" y="4699860"/>
              <a:ext cx="3904997" cy="4757205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4D7CFA-8367-C547-865E-99780BD64D64}"/>
                </a:ext>
              </a:extLst>
            </p:cNvPr>
            <p:cNvSpPr txBox="1"/>
            <p:nvPr/>
          </p:nvSpPr>
          <p:spPr>
            <a:xfrm>
              <a:off x="17434050" y="5826979"/>
              <a:ext cx="3904997" cy="1949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kumimoji="0" lang="en-US" sz="6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panose="020B0602020204020303" pitchFamily="34" charset="-79"/>
                  <a:cs typeface="Futura Medium" panose="020B0602020204020303" pitchFamily="34" charset="-79"/>
                  <a:sym typeface="Calibri"/>
                </a:rPr>
                <a:t>Live</a:t>
              </a:r>
            </a:p>
            <a:p>
              <a:pPr algn="ctr"/>
              <a:r>
                <a:rPr lang="en-US" sz="6000" b="1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Results!</a:t>
              </a:r>
              <a:endParaRPr kumimoji="0" 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458979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52351" y="2937691"/>
            <a:ext cx="5635258" cy="7326186"/>
            <a:chOff x="8846286" y="2498502"/>
            <a:chExt cx="5635258" cy="7326186"/>
          </a:xfrm>
        </p:grpSpPr>
        <p:grpSp>
          <p:nvGrpSpPr>
            <p:cNvPr id="16" name="Group 15"/>
            <p:cNvGrpSpPr/>
            <p:nvPr/>
          </p:nvGrpSpPr>
          <p:grpSpPr>
            <a:xfrm>
              <a:off x="8846286" y="2498502"/>
              <a:ext cx="5635258" cy="7326186"/>
              <a:chOff x="8038213" y="3264122"/>
              <a:chExt cx="4169789" cy="542098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038213" y="4550735"/>
                <a:ext cx="1854791" cy="185479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818037" y="6830316"/>
                <a:ext cx="1854791" cy="185479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53211" y="3264122"/>
                <a:ext cx="1854791" cy="1854791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12527243" y="3257713"/>
              <a:ext cx="1401946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max</a:t>
              </a:r>
            </a:p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depth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98641" y="5197318"/>
              <a:ext cx="140194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Futura Medium" charset="0"/>
                  <a:ea typeface="Futura Medium" charset="0"/>
                  <a:cs typeface="Futura Medium" charset="0"/>
                </a:rPr>
                <a:t>ntrees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803983" y="8089176"/>
              <a:ext cx="1401946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Futura Medium" charset="0"/>
                  <a:ea typeface="Futura Medium" charset="0"/>
                  <a:cs typeface="Futura Medium" charset="0"/>
                </a:rPr>
                <a:t>sample</a:t>
              </a:r>
            </a:p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rate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633098" y="3850162"/>
            <a:ext cx="11728301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Unlike </a:t>
            </a:r>
            <a:r>
              <a:rPr lang="en-US" sz="6000">
                <a:latin typeface="Futura Medium" charset="0"/>
                <a:ea typeface="Futura Medium" charset="0"/>
                <a:cs typeface="Futura Medium" charset="0"/>
              </a:rPr>
              <a:t>regular model parameters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, hyperparameters are not learned from the data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The user has to set the hyperparameters </a:t>
            </a:r>
            <a:r>
              <a:rPr lang="en-US" sz="6000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values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182104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33098" y="3850162"/>
            <a:ext cx="11728301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Unlike </a:t>
            </a:r>
            <a:r>
              <a:rPr lang="en-US" sz="6000">
                <a:latin typeface="Futura Medium" charset="0"/>
                <a:ea typeface="Futura Medium" charset="0"/>
                <a:cs typeface="Futura Medium" charset="0"/>
              </a:rPr>
              <a:t>regular model parameters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, hyperparameters are not learned from the data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The user has to set the hyperparameters </a:t>
            </a:r>
            <a:r>
              <a:rPr lang="en-US" sz="6000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values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52351" y="2937691"/>
            <a:ext cx="5635258" cy="7326186"/>
            <a:chOff x="8846286" y="2498502"/>
            <a:chExt cx="5635258" cy="7326186"/>
          </a:xfrm>
        </p:grpSpPr>
        <p:grpSp>
          <p:nvGrpSpPr>
            <p:cNvPr id="16" name="Group 15"/>
            <p:cNvGrpSpPr/>
            <p:nvPr/>
          </p:nvGrpSpPr>
          <p:grpSpPr>
            <a:xfrm>
              <a:off x="8846286" y="2498502"/>
              <a:ext cx="5635258" cy="7326186"/>
              <a:chOff x="8038213" y="3264122"/>
              <a:chExt cx="4169789" cy="542098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038213" y="4550735"/>
                <a:ext cx="1854791" cy="185479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818037" y="6830316"/>
                <a:ext cx="1854791" cy="185479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53211" y="3264122"/>
                <a:ext cx="1854791" cy="1854791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12527243" y="3411602"/>
              <a:ext cx="140194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5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98641" y="5135763"/>
              <a:ext cx="140194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1" dirty="0">
                  <a:solidFill>
                    <a:srgbClr val="FFC000"/>
                  </a:solidFill>
                  <a:latin typeface="Futura Medium" charset="0"/>
                  <a:ea typeface="Futura Medium" charset="0"/>
                  <a:cs typeface="Futura Medium" charset="0"/>
                </a:rPr>
                <a:t>100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803983" y="8243065"/>
              <a:ext cx="140194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1" dirty="0">
                  <a:solidFill>
                    <a:srgbClr val="FFC000"/>
                  </a:solidFill>
                  <a:latin typeface="Futura Medium" charset="0"/>
                  <a:ea typeface="Futura Medium" charset="0"/>
                  <a:cs typeface="Futura Medium" charset="0"/>
                </a:rPr>
                <a:t>.8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576471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GLM’s Hyperparameters?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22153" y="4115239"/>
            <a:ext cx="5183326" cy="5183326"/>
            <a:chOff x="2013539" y="4550735"/>
            <a:chExt cx="5183326" cy="5183326"/>
          </a:xfrm>
        </p:grpSpPr>
        <p:sp>
          <p:nvSpPr>
            <p:cNvPr id="5" name="Oval 4"/>
            <p:cNvSpPr/>
            <p:nvPr/>
          </p:nvSpPr>
          <p:spPr>
            <a:xfrm>
              <a:off x="2013539" y="4550735"/>
              <a:ext cx="5183326" cy="5183326"/>
            </a:xfrm>
            <a:prstGeom prst="ellipse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13539" y="6629437"/>
              <a:ext cx="518332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dirty="0">
                  <a:latin typeface="Futura Medium" charset="0"/>
                  <a:ea typeface="Futura Medium" charset="0"/>
                  <a:cs typeface="Futura Medium" charset="0"/>
                </a:rPr>
                <a:t>GLM</a:t>
              </a:r>
              <a:endPara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846286" y="2498502"/>
            <a:ext cx="5635258" cy="4245448"/>
            <a:chOff x="8038213" y="3264122"/>
            <a:chExt cx="4169789" cy="314140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38213" y="4550735"/>
              <a:ext cx="1854791" cy="18547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53211" y="3264122"/>
              <a:ext cx="1854791" cy="1854791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2527243" y="3473157"/>
            <a:ext cx="140194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>
                <a:latin typeface="Futura Medium" charset="0"/>
                <a:ea typeface="Futura Medium" charset="0"/>
                <a:cs typeface="Futura Medium" charset="0"/>
              </a:rPr>
              <a:t>alpha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98641" y="5223882"/>
            <a:ext cx="140194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1552999163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Model Parameters</a:t>
            </a: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5110" y="6514866"/>
            <a:ext cx="17448312" cy="2181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4941118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Model Parameters </a:t>
            </a: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110" y="6514866"/>
            <a:ext cx="17448312" cy="218104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Oval 10"/>
          <p:cNvSpPr/>
          <p:nvPr/>
        </p:nvSpPr>
        <p:spPr>
          <a:xfrm>
            <a:off x="8093146" y="7110086"/>
            <a:ext cx="2123440" cy="990600"/>
          </a:xfrm>
          <a:prstGeom prst="ellipse">
            <a:avLst/>
          </a:prstGeom>
          <a:noFill/>
          <a:ln w="50800" cap="flat">
            <a:solidFill>
              <a:srgbClr val="FFC0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77566" y="7110086"/>
            <a:ext cx="990600" cy="990600"/>
          </a:xfrm>
          <a:prstGeom prst="ellipse">
            <a:avLst/>
          </a:prstGeom>
          <a:noFill/>
          <a:ln w="50800" cap="flat">
            <a:solidFill>
              <a:srgbClr val="FFC0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8286166" y="7135486"/>
            <a:ext cx="990600" cy="990600"/>
          </a:xfrm>
          <a:prstGeom prst="ellipse">
            <a:avLst/>
          </a:prstGeom>
          <a:noFill/>
          <a:ln w="50800" cap="flat">
            <a:solidFill>
              <a:srgbClr val="FFC0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799649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Hyperparameter</a:t>
            </a:r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110" y="6514866"/>
            <a:ext cx="17448312" cy="218104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5" name="Oval 4"/>
          <p:cNvSpPr/>
          <p:nvPr/>
        </p:nvSpPr>
        <p:spPr>
          <a:xfrm>
            <a:off x="10843966" y="7110086"/>
            <a:ext cx="990600" cy="990600"/>
          </a:xfrm>
          <a:prstGeom prst="ellipse">
            <a:avLst/>
          </a:prstGeom>
          <a:noFill/>
          <a:ln w="50800" cap="flat">
            <a:solidFill>
              <a:srgbClr val="FFC0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164766" y="7110086"/>
            <a:ext cx="990600" cy="990600"/>
          </a:xfrm>
          <a:prstGeom prst="ellipse">
            <a:avLst/>
          </a:prstGeom>
          <a:noFill/>
          <a:ln w="50800" cap="flat">
            <a:solidFill>
              <a:srgbClr val="FFC0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143166" y="7084686"/>
            <a:ext cx="990600" cy="990600"/>
          </a:xfrm>
          <a:prstGeom prst="ellipse">
            <a:avLst/>
          </a:prstGeom>
          <a:noFill/>
          <a:ln w="50800" cap="flat">
            <a:solidFill>
              <a:srgbClr val="FFC0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3100580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Building: Hyperparameter 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1624" y="3654209"/>
            <a:ext cx="16316325" cy="69352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3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Main Ways:</a:t>
            </a:r>
          </a:p>
          <a:p>
            <a:pPr marR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  <a:p>
            <a:pPr marL="914400" marR="0" indent="-9144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dirty="0">
                <a:latin typeface="Futura Medium" charset="0"/>
                <a:ea typeface="Futura Medium" charset="0"/>
                <a:cs typeface="Futura Medium" charset="0"/>
              </a:rPr>
              <a:t>Manual Model Tuning</a:t>
            </a:r>
          </a:p>
          <a:p>
            <a:pPr marL="914400" marR="0" indent="-9144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Cartesian Grid Search</a:t>
            </a:r>
          </a:p>
          <a:p>
            <a:pPr marL="914400" marR="0" indent="-9144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dirty="0">
                <a:latin typeface="Futura Medium" charset="0"/>
                <a:ea typeface="Futura Medium" charset="0"/>
                <a:cs typeface="Futura Medium" charset="0"/>
              </a:rPr>
              <a:t>Random Grid Search*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000" y="12574905"/>
            <a:ext cx="44371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*What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AutoML Uses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87145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04"/>
          <p:cNvGraphicFramePr/>
          <p:nvPr>
            <p:extLst/>
          </p:nvPr>
        </p:nvGraphicFramePr>
        <p:xfrm>
          <a:off x="13540316" y="4943096"/>
          <a:ext cx="2181860" cy="1432500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43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16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6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7447187" y="3567904"/>
            <a:ext cx="3954237" cy="4263267"/>
            <a:chOff x="13181024" y="2567957"/>
            <a:chExt cx="1784546" cy="1924011"/>
          </a:xfrm>
        </p:grpSpPr>
        <p:grpSp>
          <p:nvGrpSpPr>
            <p:cNvPr id="6" name="Group 5"/>
            <p:cNvGrpSpPr/>
            <p:nvPr/>
          </p:nvGrpSpPr>
          <p:grpSpPr>
            <a:xfrm>
              <a:off x="13181024" y="2567957"/>
              <a:ext cx="1784546" cy="1344428"/>
              <a:chOff x="13181024" y="2567957"/>
              <a:chExt cx="1784546" cy="134442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3181024" y="3118589"/>
                <a:ext cx="793796" cy="793796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4171774" y="2567957"/>
                <a:ext cx="793796" cy="793796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4346692" y="2791968"/>
                <a:ext cx="443962" cy="2685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max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depth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3355941" y="3428366"/>
                <a:ext cx="443962" cy="1574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Futura Medium" charset="0"/>
                    <a:ea typeface="Futura Medium" charset="0"/>
                    <a:cs typeface="Futura Medium" charset="0"/>
                  </a:rPr>
                  <a:t>ntrees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4171774" y="3698172"/>
              <a:ext cx="793796" cy="793796"/>
              <a:chOff x="13942736" y="4094182"/>
              <a:chExt cx="793796" cy="79379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3942736" y="4094182"/>
                <a:ext cx="793796" cy="79379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4117653" y="4308395"/>
                <a:ext cx="443962" cy="421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400" dirty="0">
                    <a:latin typeface="Futura Medium" charset="0"/>
                    <a:ea typeface="Futura Medium" charset="0"/>
                    <a:cs typeface="Futura Medium" charset="0"/>
                  </a:rPr>
                  <a:t>?</a:t>
                </a:r>
                <a:endParaRPr kumimoji="0" lang="en-US" sz="5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7978887" y="9657841"/>
            <a:ext cx="5527154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Specify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aseline="0" dirty="0">
                <a:latin typeface="Futura Medium" charset="0"/>
                <a:ea typeface="Futura Medium" charset="0"/>
                <a:cs typeface="Futura Medium" charset="0"/>
              </a:rPr>
              <a:t>Hyperparameter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Values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3113799" y="4116870"/>
            <a:ext cx="3063907" cy="3063907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33361" y="2368928"/>
            <a:ext cx="1824782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Model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705683" y="4123129"/>
            <a:ext cx="1537603" cy="664878"/>
            <a:chOff x="2761073" y="4960578"/>
            <a:chExt cx="1145409" cy="1010804"/>
          </a:xfrm>
        </p:grpSpPr>
        <p:sp>
          <p:nvSpPr>
            <p:cNvPr id="18" name="Shape 308"/>
            <p:cNvSpPr/>
            <p:nvPr/>
          </p:nvSpPr>
          <p:spPr>
            <a:xfrm>
              <a:off x="3524263" y="4960578"/>
              <a:ext cx="382219" cy="1010804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Shape 309"/>
            <p:cNvSpPr/>
            <p:nvPr/>
          </p:nvSpPr>
          <p:spPr>
            <a:xfrm>
              <a:off x="2761073" y="4977521"/>
              <a:ext cx="763241" cy="1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" name="Group 19"/>
          <p:cNvGrpSpPr/>
          <p:nvPr/>
        </p:nvGrpSpPr>
        <p:grpSpPr>
          <a:xfrm rot="10800000" flipH="1">
            <a:off x="11474308" y="7242928"/>
            <a:ext cx="1758911" cy="892581"/>
            <a:chOff x="2761073" y="4960578"/>
            <a:chExt cx="1145409" cy="1010804"/>
          </a:xfrm>
        </p:grpSpPr>
        <p:sp>
          <p:nvSpPr>
            <p:cNvPr id="21" name="Shape 308"/>
            <p:cNvSpPr/>
            <p:nvPr/>
          </p:nvSpPr>
          <p:spPr>
            <a:xfrm>
              <a:off x="3524263" y="4960578"/>
              <a:ext cx="382219" cy="1010804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Shape 309"/>
            <p:cNvSpPr/>
            <p:nvPr/>
          </p:nvSpPr>
          <p:spPr>
            <a:xfrm>
              <a:off x="2761073" y="4977521"/>
              <a:ext cx="763241" cy="1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4" name="Shape 308"/>
          <p:cNvSpPr/>
          <p:nvPr/>
        </p:nvSpPr>
        <p:spPr>
          <a:xfrm rot="10800000" flipH="1">
            <a:off x="9461017" y="5722057"/>
            <a:ext cx="3457854" cy="14962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18166091" y="10073339"/>
            <a:ext cx="405720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Validate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Performance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295524" y="4135508"/>
            <a:ext cx="3063907" cy="3063907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28" name="Table 304"/>
          <p:cNvGraphicFramePr/>
          <p:nvPr>
            <p:extLst/>
          </p:nvPr>
        </p:nvGraphicFramePr>
        <p:xfrm>
          <a:off x="19722041" y="4963367"/>
          <a:ext cx="2181860" cy="143250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43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16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6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304"/>
          <p:cNvGraphicFramePr/>
          <p:nvPr>
            <p:extLst/>
          </p:nvPr>
        </p:nvGraphicFramePr>
        <p:xfrm>
          <a:off x="1318277" y="3506558"/>
          <a:ext cx="2181860" cy="1432500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43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16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6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304"/>
          <p:cNvGraphicFramePr/>
          <p:nvPr>
            <p:extLst/>
          </p:nvPr>
        </p:nvGraphicFramePr>
        <p:xfrm>
          <a:off x="1316543" y="6072260"/>
          <a:ext cx="2181860" cy="143250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43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3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16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69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1400" dirty="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849306" y="10488837"/>
            <a:ext cx="404597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latin typeface="Futura Medium" charset="0"/>
                <a:ea typeface="Futura Medium" charset="0"/>
                <a:cs typeface="Futura Medium" charset="0"/>
              </a:rPr>
              <a:t>Split Dataset</a:t>
            </a:r>
          </a:p>
        </p:txBody>
      </p:sp>
      <p:sp>
        <p:nvSpPr>
          <p:cNvPr id="33" name="Title 2"/>
          <p:cNvSpPr txBox="1">
            <a:spLocks/>
          </p:cNvSpPr>
          <p:nvPr/>
        </p:nvSpPr>
        <p:spPr>
          <a:xfrm>
            <a:off x="623226" y="-27840"/>
            <a:ext cx="23189491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1pPr>
            <a:lvl2pPr marL="0" marR="0" indent="2286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0" marR="0" indent="4572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0" marR="0" indent="6858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0" marR="0" indent="9144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0" marR="0" indent="11430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0" marR="0" indent="13716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0" marR="0" indent="16002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0" marR="0" indent="18288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Manual Model Tuning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07668" y="3506558"/>
            <a:ext cx="268140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training data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89054" y="6072260"/>
            <a:ext cx="268140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validation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data</a:t>
            </a:r>
          </a:p>
        </p:txBody>
      </p:sp>
      <p:pic>
        <p:nvPicPr>
          <p:cNvPr id="36" name="pasted-image.pdf"/>
          <p:cNvPicPr>
            <a:picLocks noChangeAspect="1"/>
          </p:cNvPicPr>
          <p:nvPr/>
        </p:nvPicPr>
        <p:blipFill>
          <a:blip r:embed="rId3">
            <a:biLevel thresh="75000"/>
            <a:extLst/>
          </a:blip>
          <a:stretch>
            <a:fillRect/>
          </a:stretch>
        </p:blipFill>
        <p:spPr>
          <a:xfrm>
            <a:off x="16754450" y="4755529"/>
            <a:ext cx="1974512" cy="1962982"/>
          </a:xfrm>
          <a:prstGeom prst="rect">
            <a:avLst/>
          </a:prstGeom>
          <a:ln w="12700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85068753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852076" y="3306771"/>
            <a:ext cx="12334504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latin typeface="Futura Medium" charset="0"/>
                <a:ea typeface="Futura Medium" charset="0"/>
                <a:cs typeface="Futura Medium" charset="0"/>
              </a:rPr>
              <a:t>How did you do?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  <a:p>
            <a:pPr marL="685800" marR="0" indent="-685800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dirty="0">
                <a:latin typeface="Futura Medium" charset="0"/>
                <a:ea typeface="Futura Medium" charset="0"/>
                <a:cs typeface="Futura Medium" charset="0"/>
              </a:rPr>
              <a:t>Not so good</a:t>
            </a:r>
            <a:r>
              <a:rPr lang="is-IS" sz="5400" dirty="0">
                <a:latin typeface="Futura Medium" charset="0"/>
                <a:ea typeface="Futura Medium" charset="0"/>
                <a:cs typeface="Futura Medium" charset="0"/>
              </a:rPr>
              <a:t>: </a:t>
            </a:r>
            <a:r>
              <a:rPr lang="is-IS" sz="5400" b="1" dirty="0">
                <a:latin typeface="Futura Medium" charset="0"/>
                <a:ea typeface="Futura Medium" charset="0"/>
                <a:cs typeface="Futura Medium" charset="0"/>
              </a:rPr>
              <a:t>Repeat</a:t>
            </a:r>
            <a:r>
              <a:rPr lang="is-IS" sz="5400" dirty="0">
                <a:latin typeface="Futura Medium" charset="0"/>
                <a:ea typeface="Futura Medium" charset="0"/>
                <a:cs typeface="Futura Medium" charset="0"/>
              </a:rPr>
              <a:t> Process</a:t>
            </a: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  <a:p>
            <a:pPr marL="685800" marR="0" indent="-685800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5400" dirty="0">
                <a:latin typeface="Futura Medium" charset="0"/>
                <a:ea typeface="Futura Medium" charset="0"/>
                <a:cs typeface="Futura Medium" charset="0"/>
              </a:rPr>
              <a:t>GOOD! : Stop</a:t>
            </a:r>
          </a:p>
        </p:txBody>
      </p:sp>
      <p:sp>
        <p:nvSpPr>
          <p:cNvPr id="33" name="Title 2"/>
          <p:cNvSpPr txBox="1">
            <a:spLocks/>
          </p:cNvSpPr>
          <p:nvPr/>
        </p:nvSpPr>
        <p:spPr>
          <a:xfrm>
            <a:off x="623226" y="-27840"/>
            <a:ext cx="23189491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normAutofit/>
          </a:bodyPr>
          <a:lstStyle>
            <a:lvl1pPr marL="0" marR="0" indent="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1pPr>
            <a:lvl2pPr marL="0" marR="0" indent="2286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0" marR="0" indent="4572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0" marR="0" indent="6858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0" marR="0" indent="9144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0" marR="0" indent="11430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0" marR="0" indent="13716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0" marR="0" indent="16002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0" marR="0" indent="1828800" algn="ctr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en-US" sz="6000">
                <a:latin typeface="Futura Medium" charset="0"/>
                <a:ea typeface="Futura Medium" charset="0"/>
                <a:cs typeface="Futura Medium" charset="0"/>
              </a:rPr>
              <a:t>Manual Model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95561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Grid Search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62374" y="5756182"/>
            <a:ext cx="1703030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6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AKA</a:t>
            </a:r>
            <a:r>
              <a:rPr kumimoji="0" lang="en-US" sz="600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Exhaustive Search: Tries </a:t>
            </a:r>
            <a:r>
              <a:rPr kumimoji="0" lang="en-US" sz="60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Every Combination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8189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6645" y="432021"/>
            <a:ext cx="12193355" cy="1763713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How to think about H2O-3?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817E9-7B1E-F34C-A7A5-27880B84E51F}"/>
              </a:ext>
            </a:extLst>
          </p:cNvPr>
          <p:cNvSpPr txBox="1"/>
          <p:nvPr/>
        </p:nvSpPr>
        <p:spPr>
          <a:xfrm>
            <a:off x="7037128" y="6728806"/>
            <a:ext cx="1130198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H2O.ai the Company</a:t>
            </a:r>
          </a:p>
        </p:txBody>
      </p:sp>
    </p:spTree>
    <p:extLst>
      <p:ext uri="{BB962C8B-B14F-4D97-AF65-F5344CB8AC3E}">
        <p14:creationId xmlns:p14="http://schemas.microsoft.com/office/powerpoint/2010/main" val="4253362332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Grid Search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405966" y="4306410"/>
            <a:ext cx="11824280" cy="7235124"/>
            <a:chOff x="1769091" y="3030503"/>
            <a:chExt cx="11824280" cy="7235124"/>
          </a:xfrm>
        </p:grpSpPr>
        <p:grpSp>
          <p:nvGrpSpPr>
            <p:cNvPr id="27" name="Group 26"/>
            <p:cNvGrpSpPr/>
            <p:nvPr/>
          </p:nvGrpSpPr>
          <p:grpSpPr>
            <a:xfrm>
              <a:off x="5667018" y="3030503"/>
              <a:ext cx="7926353" cy="7235124"/>
              <a:chOff x="2604842" y="3647191"/>
              <a:chExt cx="7926353" cy="7235124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604844" y="3647191"/>
                <a:ext cx="7926351" cy="5519088"/>
                <a:chOff x="8176305" y="3455805"/>
                <a:chExt cx="7926351" cy="5519088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8176305" y="3455805"/>
                  <a:ext cx="7926351" cy="5519088"/>
                </a:xfrm>
                <a:prstGeom prst="rect">
                  <a:avLst/>
                </a:prstGeom>
                <a:noFill/>
                <a:ln w="50800" cap="flat">
                  <a:solidFill>
                    <a:schemeClr val="tx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9218428" y="4282240"/>
                  <a:ext cx="5842100" cy="3866218"/>
                  <a:chOff x="9218428" y="4423144"/>
                  <a:chExt cx="5842100" cy="3866218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9218428" y="4423144"/>
                    <a:ext cx="5842100" cy="574158"/>
                    <a:chOff x="9037674" y="4486940"/>
                    <a:chExt cx="5842100" cy="574158"/>
                  </a:xfrm>
                </p:grpSpPr>
                <p:sp>
                  <p:nvSpPr>
                    <p:cNvPr id="3" name="Oval 2"/>
                    <p:cNvSpPr/>
                    <p:nvPr/>
                  </p:nvSpPr>
                  <p:spPr>
                    <a:xfrm>
                      <a:off x="9037674" y="4486940"/>
                      <a:ext cx="574158" cy="57415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508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91439" tIns="91439" rIns="91439" bIns="91439" numCol="1" spcCol="38100" rtlCol="0" anchor="ctr">
                      <a:spAutoFit/>
                    </a:bodyPr>
                    <a:lstStyle/>
                    <a:p>
                      <a:pPr marL="0" marR="0" indent="0" algn="l" defTabSz="18288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p:txBody>
                </p:sp>
                <p:sp>
                  <p:nvSpPr>
                    <p:cNvPr id="12" name="Oval 11"/>
                    <p:cNvSpPr/>
                    <p:nvPr/>
                  </p:nvSpPr>
                  <p:spPr>
                    <a:xfrm>
                      <a:off x="11671645" y="4486940"/>
                      <a:ext cx="574158" cy="57415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508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91439" tIns="91439" rIns="91439" bIns="91439" numCol="1" spcCol="38100" rtlCol="0" anchor="ctr">
                      <a:spAutoFit/>
                    </a:bodyPr>
                    <a:lstStyle/>
                    <a:p>
                      <a:pPr marL="0" marR="0" indent="0" algn="l" defTabSz="18288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p:txBody>
                </p:sp>
                <p:sp>
                  <p:nvSpPr>
                    <p:cNvPr id="13" name="Oval 12"/>
                    <p:cNvSpPr/>
                    <p:nvPr/>
                  </p:nvSpPr>
                  <p:spPr>
                    <a:xfrm>
                      <a:off x="14305616" y="4486940"/>
                      <a:ext cx="574158" cy="57415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508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91439" tIns="91439" rIns="91439" bIns="91439" numCol="1" spcCol="38100" rtlCol="0" anchor="ctr">
                      <a:spAutoFit/>
                    </a:bodyPr>
                    <a:lstStyle/>
                    <a:p>
                      <a:pPr marL="0" marR="0" indent="0" algn="l" defTabSz="18288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9218428" y="6069174"/>
                    <a:ext cx="5842100" cy="574158"/>
                    <a:chOff x="9037674" y="4486940"/>
                    <a:chExt cx="5842100" cy="574158"/>
                  </a:xfrm>
                </p:grpSpPr>
                <p:sp>
                  <p:nvSpPr>
                    <p:cNvPr id="16" name="Oval 15"/>
                    <p:cNvSpPr/>
                    <p:nvPr/>
                  </p:nvSpPr>
                  <p:spPr>
                    <a:xfrm>
                      <a:off x="9037674" y="4486940"/>
                      <a:ext cx="574158" cy="57415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508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91439" tIns="91439" rIns="91439" bIns="91439" numCol="1" spcCol="38100" rtlCol="0" anchor="ctr">
                      <a:spAutoFit/>
                    </a:bodyPr>
                    <a:lstStyle/>
                    <a:p>
                      <a:pPr marL="0" marR="0" indent="0" algn="l" defTabSz="18288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p:txBody>
                </p:sp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11671645" y="4486940"/>
                      <a:ext cx="574158" cy="57415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508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91439" tIns="91439" rIns="91439" bIns="91439" numCol="1" spcCol="38100" rtlCol="0" anchor="ctr">
                      <a:spAutoFit/>
                    </a:bodyPr>
                    <a:lstStyle/>
                    <a:p>
                      <a:pPr marL="0" marR="0" indent="0" algn="l" defTabSz="18288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p:txBody>
                </p:sp>
                <p:sp>
                  <p:nvSpPr>
                    <p:cNvPr id="19" name="Oval 18"/>
                    <p:cNvSpPr/>
                    <p:nvPr/>
                  </p:nvSpPr>
                  <p:spPr>
                    <a:xfrm>
                      <a:off x="14305616" y="4486940"/>
                      <a:ext cx="574158" cy="57415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508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91439" tIns="91439" rIns="91439" bIns="91439" numCol="1" spcCol="38100" rtlCol="0" anchor="ctr">
                      <a:spAutoFit/>
                    </a:bodyPr>
                    <a:lstStyle/>
                    <a:p>
                      <a:pPr marL="0" marR="0" indent="0" algn="l" defTabSz="18288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9218428" y="7715204"/>
                    <a:ext cx="5842100" cy="574158"/>
                    <a:chOff x="9037674" y="4486940"/>
                    <a:chExt cx="5842100" cy="574158"/>
                  </a:xfrm>
                </p:grpSpPr>
                <p:sp>
                  <p:nvSpPr>
                    <p:cNvPr id="21" name="Oval 20"/>
                    <p:cNvSpPr/>
                    <p:nvPr/>
                  </p:nvSpPr>
                  <p:spPr>
                    <a:xfrm>
                      <a:off x="9037674" y="4486940"/>
                      <a:ext cx="574158" cy="57415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508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91439" tIns="91439" rIns="91439" bIns="91439" numCol="1" spcCol="38100" rtlCol="0" anchor="ctr">
                      <a:spAutoFit/>
                    </a:bodyPr>
                    <a:lstStyle/>
                    <a:p>
                      <a:pPr marL="0" marR="0" indent="0" algn="l" defTabSz="18288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>
                    <a:xfrm>
                      <a:off x="11671645" y="4486940"/>
                      <a:ext cx="574158" cy="57415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508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91439" tIns="91439" rIns="91439" bIns="91439" numCol="1" spcCol="38100" rtlCol="0" anchor="ctr">
                      <a:spAutoFit/>
                    </a:bodyPr>
                    <a:lstStyle/>
                    <a:p>
                      <a:pPr marL="0" marR="0" indent="0" algn="l" defTabSz="18288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p:txBody>
                </p:sp>
                <p:sp>
                  <p:nvSpPr>
                    <p:cNvPr id="23" name="Oval 22"/>
                    <p:cNvSpPr/>
                    <p:nvPr/>
                  </p:nvSpPr>
                  <p:spPr>
                    <a:xfrm>
                      <a:off x="14305616" y="4486940"/>
                      <a:ext cx="574158" cy="57415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508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91439" tIns="91439" rIns="91439" bIns="91439" numCol="1" spcCol="38100" rtlCol="0" anchor="ctr">
                      <a:spAutoFit/>
                    </a:bodyPr>
                    <a:lstStyle/>
                    <a:p>
                      <a:pPr marL="0" marR="0" indent="0" algn="l" defTabSz="18288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25" name="TextBox 24"/>
              <p:cNvSpPr txBox="1"/>
              <p:nvPr/>
            </p:nvSpPr>
            <p:spPr>
              <a:xfrm>
                <a:off x="2604842" y="9856393"/>
                <a:ext cx="7926351" cy="1025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max depth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769091" y="5051204"/>
              <a:ext cx="3676232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ntrees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859940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Grid Search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03895" y="4306410"/>
            <a:ext cx="7926351" cy="5519088"/>
            <a:chOff x="8176305" y="3455805"/>
            <a:chExt cx="7926351" cy="5519088"/>
          </a:xfrm>
        </p:grpSpPr>
        <p:sp>
          <p:nvSpPr>
            <p:cNvPr id="5" name="Rectangle 4"/>
            <p:cNvSpPr/>
            <p:nvPr/>
          </p:nvSpPr>
          <p:spPr>
            <a:xfrm>
              <a:off x="8176305" y="3455805"/>
              <a:ext cx="7926351" cy="5519088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218428" y="4282240"/>
              <a:ext cx="5842100" cy="3866218"/>
              <a:chOff x="9218428" y="4423144"/>
              <a:chExt cx="5842100" cy="386621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218428" y="442314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218428" y="606917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9218428" y="771520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</p:grpSp>
      </p:grpSp>
      <p:sp>
        <p:nvSpPr>
          <p:cNvPr id="29" name="TextBox 28"/>
          <p:cNvSpPr txBox="1"/>
          <p:nvPr/>
        </p:nvSpPr>
        <p:spPr>
          <a:xfrm>
            <a:off x="17645820" y="4480452"/>
            <a:ext cx="608840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single trial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ntrees = 1000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  <a:r>
              <a:rPr kumimoji="0" lang="en-US" sz="600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= 5</a:t>
            </a:r>
            <a:endParaRPr kumimoji="0" lang="en-US" sz="6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03893" y="10515612"/>
            <a:ext cx="792635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966" y="6327111"/>
            <a:ext cx="36762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ntrees</a:t>
            </a:r>
          </a:p>
        </p:txBody>
      </p:sp>
    </p:spTree>
    <p:extLst>
      <p:ext uri="{BB962C8B-B14F-4D97-AF65-F5344CB8AC3E}">
        <p14:creationId xmlns:p14="http://schemas.microsoft.com/office/powerpoint/2010/main" val="1681913784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Search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03895" y="4306410"/>
            <a:ext cx="7926351" cy="5519088"/>
            <a:chOff x="8176305" y="3455805"/>
            <a:chExt cx="7926351" cy="5519088"/>
          </a:xfrm>
        </p:grpSpPr>
        <p:sp>
          <p:nvSpPr>
            <p:cNvPr id="5" name="Rectangle 4"/>
            <p:cNvSpPr/>
            <p:nvPr/>
          </p:nvSpPr>
          <p:spPr>
            <a:xfrm>
              <a:off x="8176305" y="3455805"/>
              <a:ext cx="7926351" cy="5519088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218428" y="4282240"/>
              <a:ext cx="5842100" cy="3866218"/>
              <a:chOff x="9218428" y="4423144"/>
              <a:chExt cx="5842100" cy="386621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218428" y="442314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218428" y="606917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9218428" y="771520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</p:grpSp>
      </p:grpSp>
      <p:sp>
        <p:nvSpPr>
          <p:cNvPr id="29" name="TextBox 28"/>
          <p:cNvSpPr txBox="1"/>
          <p:nvPr/>
        </p:nvSpPr>
        <p:spPr>
          <a:xfrm>
            <a:off x="17645820" y="4480452"/>
            <a:ext cx="608840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single trial</a:t>
            </a:r>
          </a:p>
          <a:p>
            <a:r>
              <a:rPr lang="en-US" sz="6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ntrees = 1000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  <a:r>
              <a:rPr kumimoji="0" lang="en-US" sz="600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= 10</a:t>
            </a:r>
            <a:endParaRPr kumimoji="0" lang="en-US" sz="6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03893" y="10515612"/>
            <a:ext cx="792635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966" y="6327111"/>
            <a:ext cx="36762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ntrees</a:t>
            </a:r>
          </a:p>
        </p:txBody>
      </p:sp>
    </p:spTree>
    <p:extLst>
      <p:ext uri="{BB962C8B-B14F-4D97-AF65-F5344CB8AC3E}">
        <p14:creationId xmlns:p14="http://schemas.microsoft.com/office/powerpoint/2010/main" val="4259382893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Search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03895" y="4306410"/>
            <a:ext cx="7926351" cy="5519088"/>
            <a:chOff x="8176305" y="3455805"/>
            <a:chExt cx="7926351" cy="5519088"/>
          </a:xfrm>
        </p:grpSpPr>
        <p:sp>
          <p:nvSpPr>
            <p:cNvPr id="5" name="Rectangle 4"/>
            <p:cNvSpPr/>
            <p:nvPr/>
          </p:nvSpPr>
          <p:spPr>
            <a:xfrm>
              <a:off x="8176305" y="3455805"/>
              <a:ext cx="7926351" cy="5519088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218428" y="4282240"/>
              <a:ext cx="5842100" cy="3866218"/>
              <a:chOff x="9218428" y="4423144"/>
              <a:chExt cx="5842100" cy="386621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218428" y="442314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218428" y="606917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9218428" y="771520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</p:grpSp>
      </p:grpSp>
      <p:sp>
        <p:nvSpPr>
          <p:cNvPr id="29" name="TextBox 28"/>
          <p:cNvSpPr txBox="1"/>
          <p:nvPr/>
        </p:nvSpPr>
        <p:spPr>
          <a:xfrm>
            <a:off x="17645820" y="4480452"/>
            <a:ext cx="608840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single trial</a:t>
            </a:r>
          </a:p>
          <a:p>
            <a:r>
              <a:rPr lang="en-US" sz="6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ntrees = 1000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  <a:r>
              <a:rPr kumimoji="0" lang="en-US" sz="600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= 15</a:t>
            </a:r>
            <a:endParaRPr kumimoji="0" lang="en-US" sz="6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03893" y="10515612"/>
            <a:ext cx="792635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966" y="6327111"/>
            <a:ext cx="36762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ntrees</a:t>
            </a:r>
          </a:p>
        </p:txBody>
      </p:sp>
    </p:spTree>
    <p:extLst>
      <p:ext uri="{BB962C8B-B14F-4D97-AF65-F5344CB8AC3E}">
        <p14:creationId xmlns:p14="http://schemas.microsoft.com/office/powerpoint/2010/main" val="3481940066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Grid Search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03895" y="4306410"/>
            <a:ext cx="7926351" cy="5519088"/>
            <a:chOff x="8176305" y="3455805"/>
            <a:chExt cx="7926351" cy="5519088"/>
          </a:xfrm>
        </p:grpSpPr>
        <p:sp>
          <p:nvSpPr>
            <p:cNvPr id="5" name="Rectangle 4"/>
            <p:cNvSpPr/>
            <p:nvPr/>
          </p:nvSpPr>
          <p:spPr>
            <a:xfrm>
              <a:off x="8176305" y="3455805"/>
              <a:ext cx="7926351" cy="5519088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218428" y="4282240"/>
              <a:ext cx="5842100" cy="3866218"/>
              <a:chOff x="9218428" y="4423144"/>
              <a:chExt cx="5842100" cy="386621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218428" y="442314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218428" y="606917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9218428" y="771520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</p:grpSp>
      </p:grpSp>
      <p:sp>
        <p:nvSpPr>
          <p:cNvPr id="29" name="TextBox 28"/>
          <p:cNvSpPr txBox="1"/>
          <p:nvPr/>
        </p:nvSpPr>
        <p:spPr>
          <a:xfrm>
            <a:off x="17645820" y="4921962"/>
            <a:ext cx="6088406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Cartesian Grid Search</a:t>
            </a:r>
            <a:endParaRPr lang="en-US" sz="4000" dirty="0">
              <a:solidFill>
                <a:schemeClr val="tx1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Complete Exploration</a:t>
            </a:r>
            <a:endParaRPr lang="en-US" sz="6000" dirty="0">
              <a:solidFill>
                <a:srgbClr val="FFC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03893" y="10515612"/>
            <a:ext cx="792635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966" y="6327111"/>
            <a:ext cx="36762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ntrees</a:t>
            </a:r>
          </a:p>
        </p:txBody>
      </p:sp>
    </p:spTree>
    <p:extLst>
      <p:ext uri="{BB962C8B-B14F-4D97-AF65-F5344CB8AC3E}">
        <p14:creationId xmlns:p14="http://schemas.microsoft.com/office/powerpoint/2010/main" val="2527505843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Grid Search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03895" y="4306410"/>
            <a:ext cx="7926351" cy="5519088"/>
            <a:chOff x="8176305" y="3455805"/>
            <a:chExt cx="7926351" cy="5519088"/>
          </a:xfrm>
        </p:grpSpPr>
        <p:sp>
          <p:nvSpPr>
            <p:cNvPr id="5" name="Rectangle 4"/>
            <p:cNvSpPr/>
            <p:nvPr/>
          </p:nvSpPr>
          <p:spPr>
            <a:xfrm>
              <a:off x="8176305" y="3455805"/>
              <a:ext cx="7926351" cy="5519088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218428" y="4282240"/>
              <a:ext cx="5842100" cy="3866218"/>
              <a:chOff x="9218428" y="4423144"/>
              <a:chExt cx="5842100" cy="386621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218428" y="442314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218428" y="606917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9218428" y="771520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</p:grpSp>
      </p:grpSp>
      <p:sp>
        <p:nvSpPr>
          <p:cNvPr id="25" name="TextBox 24"/>
          <p:cNvSpPr txBox="1"/>
          <p:nvPr/>
        </p:nvSpPr>
        <p:spPr>
          <a:xfrm>
            <a:off x="8303893" y="10515612"/>
            <a:ext cx="792635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966" y="6327111"/>
            <a:ext cx="36762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ntrees</a:t>
            </a:r>
          </a:p>
        </p:txBody>
      </p:sp>
    </p:spTree>
    <p:extLst>
      <p:ext uri="{BB962C8B-B14F-4D97-AF65-F5344CB8AC3E}">
        <p14:creationId xmlns:p14="http://schemas.microsoft.com/office/powerpoint/2010/main" val="84465202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Grid Search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03895" y="4306410"/>
            <a:ext cx="7926351" cy="5519088"/>
            <a:chOff x="8176305" y="3455805"/>
            <a:chExt cx="7926351" cy="5519088"/>
          </a:xfrm>
        </p:grpSpPr>
        <p:sp>
          <p:nvSpPr>
            <p:cNvPr id="5" name="Rectangle 4"/>
            <p:cNvSpPr/>
            <p:nvPr/>
          </p:nvSpPr>
          <p:spPr>
            <a:xfrm>
              <a:off x="8176305" y="3455805"/>
              <a:ext cx="7926351" cy="5519088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218428" y="4282240"/>
              <a:ext cx="5842100" cy="3866218"/>
              <a:chOff x="9218428" y="4423144"/>
              <a:chExt cx="5842100" cy="386621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218428" y="442314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218428" y="606917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9218428" y="771520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</p:grpSp>
      </p:grpSp>
      <p:sp>
        <p:nvSpPr>
          <p:cNvPr id="25" name="TextBox 24"/>
          <p:cNvSpPr txBox="1"/>
          <p:nvPr/>
        </p:nvSpPr>
        <p:spPr>
          <a:xfrm>
            <a:off x="8303893" y="10515612"/>
            <a:ext cx="792635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966" y="6327111"/>
            <a:ext cx="36762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ntrees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45820" y="4480452"/>
            <a:ext cx="608840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single trial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ntrees = 1000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  <a:r>
              <a:rPr kumimoji="0" lang="en-US" sz="600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= 5</a:t>
            </a:r>
            <a:endParaRPr kumimoji="0" lang="en-US" sz="6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6997945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Grid Search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03895" y="4306410"/>
            <a:ext cx="7926351" cy="5519088"/>
            <a:chOff x="8176305" y="3455805"/>
            <a:chExt cx="7926351" cy="5519088"/>
          </a:xfrm>
        </p:grpSpPr>
        <p:sp>
          <p:nvSpPr>
            <p:cNvPr id="5" name="Rectangle 4"/>
            <p:cNvSpPr/>
            <p:nvPr/>
          </p:nvSpPr>
          <p:spPr>
            <a:xfrm>
              <a:off x="8176305" y="3455805"/>
              <a:ext cx="7926351" cy="5519088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218428" y="4282240"/>
              <a:ext cx="5842100" cy="3866218"/>
              <a:chOff x="9218428" y="4423144"/>
              <a:chExt cx="5842100" cy="386621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218428" y="442314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218428" y="606917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9218428" y="771520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</p:grpSp>
      </p:grpSp>
      <p:sp>
        <p:nvSpPr>
          <p:cNvPr id="25" name="TextBox 24"/>
          <p:cNvSpPr txBox="1"/>
          <p:nvPr/>
        </p:nvSpPr>
        <p:spPr>
          <a:xfrm>
            <a:off x="8303893" y="10515612"/>
            <a:ext cx="792635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966" y="6327111"/>
            <a:ext cx="36762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ntrees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45820" y="4480452"/>
            <a:ext cx="608840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single trial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ntrees = 3000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  <a:r>
              <a:rPr kumimoji="0" lang="en-US" sz="600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= 15</a:t>
            </a:r>
            <a:endParaRPr kumimoji="0" lang="en-US" sz="6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878419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Grid Search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03895" y="4306410"/>
            <a:ext cx="7926351" cy="5519088"/>
            <a:chOff x="8176305" y="3455805"/>
            <a:chExt cx="7926351" cy="5519088"/>
          </a:xfrm>
        </p:grpSpPr>
        <p:sp>
          <p:nvSpPr>
            <p:cNvPr id="5" name="Rectangle 4"/>
            <p:cNvSpPr/>
            <p:nvPr/>
          </p:nvSpPr>
          <p:spPr>
            <a:xfrm>
              <a:off x="8176305" y="3455805"/>
              <a:ext cx="7926351" cy="5519088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218428" y="4282240"/>
              <a:ext cx="5842100" cy="3866218"/>
              <a:chOff x="9218428" y="4423144"/>
              <a:chExt cx="5842100" cy="386621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218428" y="442314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218428" y="606917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9218428" y="7715204"/>
                <a:ext cx="5842100" cy="574158"/>
                <a:chOff x="9037674" y="4486940"/>
                <a:chExt cx="5842100" cy="57415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9037674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1671645" y="4486940"/>
                  <a:ext cx="574158" cy="574158"/>
                </a:xfrm>
                <a:prstGeom prst="ellipse">
                  <a:avLst/>
                </a:prstGeom>
                <a:solidFill>
                  <a:schemeClr val="tx1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4305616" y="4486940"/>
                  <a:ext cx="574158" cy="574158"/>
                </a:xfrm>
                <a:prstGeom prst="ellipse">
                  <a:avLst/>
                </a:prstGeom>
                <a:solidFill>
                  <a:srgbClr val="FFC000"/>
                </a:solidFill>
                <a:ln w="508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18288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</p:grpSp>
      </p:grpSp>
      <p:sp>
        <p:nvSpPr>
          <p:cNvPr id="25" name="TextBox 24"/>
          <p:cNvSpPr txBox="1"/>
          <p:nvPr/>
        </p:nvSpPr>
        <p:spPr>
          <a:xfrm>
            <a:off x="8303893" y="10515612"/>
            <a:ext cx="792635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 depth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966" y="6327111"/>
            <a:ext cx="36762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ntrees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45820" y="4628994"/>
            <a:ext cx="6088406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Random Grid</a:t>
            </a:r>
            <a:r>
              <a:rPr kumimoji="0" lang="en-US" sz="6000" b="1" i="0" u="none" strike="noStrike" cap="none" spc="0" normalizeH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Search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aseline="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explores</a:t>
            </a:r>
            <a:r>
              <a:rPr lang="en-US" sz="6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 more in less time</a:t>
            </a:r>
            <a:endParaRPr kumimoji="0" lang="en-US" sz="6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019161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ML Overview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44329" y="3741875"/>
            <a:ext cx="15190302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lvl="5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strike="sngStrike" dirty="0">
                <a:solidFill>
                  <a:schemeClr val="bg1">
                    <a:lumMod val="8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Feature Preprocessing</a:t>
            </a:r>
          </a:p>
          <a:p>
            <a:pPr marL="685800" lvl="5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strike="sngStrike" dirty="0">
                <a:solidFill>
                  <a:schemeClr val="bg1">
                    <a:lumMod val="8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Feature Engineering</a:t>
            </a:r>
          </a:p>
          <a:p>
            <a:pPr marL="685800" lvl="2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strike="sngStrike" dirty="0">
                <a:solidFill>
                  <a:schemeClr val="bg1">
                    <a:lumMod val="8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Hyperparameter Search </a:t>
            </a:r>
          </a:p>
          <a:p>
            <a:pPr marL="685800" lvl="2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13997834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E8D37EC-1098-5046-9D4B-4CA9545D0266}"/>
              </a:ext>
            </a:extLst>
          </p:cNvPr>
          <p:cNvGrpSpPr/>
          <p:nvPr/>
        </p:nvGrpSpPr>
        <p:grpSpPr>
          <a:xfrm>
            <a:off x="7037128" y="1744663"/>
            <a:ext cx="11375136" cy="11301984"/>
            <a:chOff x="7037128" y="1744663"/>
            <a:chExt cx="11375136" cy="11301984"/>
          </a:xfrm>
          <a:solidFill>
            <a:schemeClr val="tx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448E41-66B9-F84C-981C-19F310821DC3}"/>
                </a:ext>
              </a:extLst>
            </p:cNvPr>
            <p:cNvSpPr/>
            <p:nvPr/>
          </p:nvSpPr>
          <p:spPr>
            <a:xfrm rot="5400000">
              <a:off x="7915935" y="1561783"/>
              <a:ext cx="9690674" cy="1130198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H2O.ai the Company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93FA7C2-BAF6-8741-882D-81AF80E81063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noFill/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730855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74" y="6678696"/>
            <a:ext cx="1928201" cy="17534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2436" y="3564193"/>
            <a:ext cx="768667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Vanilla Ensembles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27736" y="3578556"/>
            <a:ext cx="901065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5400" b="1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Super Learning </a:t>
            </a:r>
            <a:r>
              <a:rPr lang="en-US" sz="54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Ensembles</a:t>
            </a:r>
            <a:endParaRPr lang="en-US" sz="5400" b="1" dirty="0">
              <a:solidFill>
                <a:schemeClr val="bg1">
                  <a:lumMod val="6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690727" y="6862006"/>
            <a:ext cx="1423094" cy="1423094"/>
          </a:xfrm>
          <a:prstGeom prst="ellips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" t="5726"/>
          <a:stretch/>
        </p:blipFill>
        <p:spPr>
          <a:xfrm>
            <a:off x="1722436" y="9245479"/>
            <a:ext cx="1440209" cy="142309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709042" y="9245479"/>
            <a:ext cx="1423094" cy="1423094"/>
          </a:xfrm>
          <a:prstGeom prst="ellips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Donut 13"/>
          <p:cNvSpPr/>
          <p:nvPr/>
        </p:nvSpPr>
        <p:spPr>
          <a:xfrm>
            <a:off x="980686" y="8544570"/>
            <a:ext cx="2866561" cy="2866561"/>
          </a:xfrm>
          <a:prstGeom prst="donut">
            <a:avLst/>
          </a:prstGeom>
          <a:solidFill>
            <a:schemeClr val="bg1"/>
          </a:solidFill>
          <a:ln w="508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18928" y="6735959"/>
            <a:ext cx="657196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Gradient Boosting Machine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47235" y="9119431"/>
            <a:ext cx="4059442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Random Forest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02419" y="9245479"/>
            <a:ext cx="1423094" cy="1423094"/>
          </a:xfrm>
          <a:prstGeom prst="ellips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3742449" y="5516390"/>
            <a:ext cx="5831426" cy="5831426"/>
            <a:chOff x="15771274" y="6021459"/>
            <a:chExt cx="5831426" cy="583142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" t="5726"/>
            <a:stretch/>
          </p:blipFill>
          <p:spPr>
            <a:xfrm>
              <a:off x="17058539" y="8791391"/>
              <a:ext cx="1440209" cy="142309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17045145" y="8791391"/>
              <a:ext cx="1423094" cy="1423094"/>
            </a:xfrm>
            <a:prstGeom prst="ellipse">
              <a:avLst/>
            </a:prstGeom>
            <a:noFill/>
            <a:ln w="50800" cap="flat">
              <a:solidFill>
                <a:srgbClr val="467998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16323411" y="8069657"/>
              <a:ext cx="2866561" cy="2866561"/>
            </a:xfrm>
            <a:prstGeom prst="donut">
              <a:avLst/>
            </a:prstGeom>
            <a:solidFill>
              <a:schemeClr val="bg1"/>
            </a:solidFill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31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714333" y="8939639"/>
              <a:ext cx="1610833" cy="1754191"/>
            </a:xfrm>
            <a:prstGeom prst="rect">
              <a:avLst/>
            </a:prstGeom>
            <a:ln w="12700">
              <a:solidFill>
                <a:srgbClr val="467998"/>
              </a:solidFill>
              <a:miter lim="400000"/>
            </a:ln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19090561" y="7027073"/>
              <a:ext cx="1484609" cy="16185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67998"/>
              </a:solidFill>
            </a:ln>
            <a:effectLst/>
          </p:spPr>
        </p:pic>
        <p:grpSp>
          <p:nvGrpSpPr>
            <p:cNvPr id="28" name="Group 27"/>
            <p:cNvGrpSpPr/>
            <p:nvPr/>
          </p:nvGrpSpPr>
          <p:grpSpPr>
            <a:xfrm>
              <a:off x="16283380" y="6821830"/>
              <a:ext cx="1928201" cy="1753407"/>
              <a:chOff x="16774277" y="6224608"/>
              <a:chExt cx="1928201" cy="175340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74277" y="6224608"/>
                <a:ext cx="1928201" cy="1753407"/>
              </a:xfrm>
              <a:prstGeom prst="rect">
                <a:avLst/>
              </a:prstGeom>
            </p:spPr>
          </p:pic>
          <p:sp>
            <p:nvSpPr>
              <p:cNvPr id="23" name="Oval 22"/>
              <p:cNvSpPr/>
              <p:nvPr/>
            </p:nvSpPr>
            <p:spPr>
              <a:xfrm>
                <a:off x="17026830" y="6407918"/>
                <a:ext cx="1423094" cy="1423094"/>
              </a:xfrm>
              <a:prstGeom prst="ellipse">
                <a:avLst/>
              </a:prstGeom>
              <a:noFill/>
              <a:ln w="50800" cap="flat">
                <a:solidFill>
                  <a:srgbClr val="467998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15771274" y="6021459"/>
              <a:ext cx="5831426" cy="5831426"/>
            </a:xfrm>
            <a:prstGeom prst="ellipse">
              <a:avLst/>
            </a:prstGeom>
            <a:noFill/>
            <a:ln w="50800" cap="flat">
              <a:solidFill>
                <a:srgbClr val="467998"/>
              </a:solidFill>
              <a:prstDash val="sys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173196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74" y="6678696"/>
            <a:ext cx="1928201" cy="17534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2436" y="3564193"/>
            <a:ext cx="768667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54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Vanilla Ensembles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42449" y="3578556"/>
            <a:ext cx="583142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5400" b="1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(AKA Stacking)</a:t>
            </a:r>
            <a:endParaRPr lang="en-US" sz="5400" b="1" dirty="0">
              <a:solidFill>
                <a:srgbClr val="FFC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690727" y="6862006"/>
            <a:ext cx="1423094" cy="1423094"/>
          </a:xfrm>
          <a:prstGeom prst="ellips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" t="5726"/>
          <a:stretch/>
        </p:blipFill>
        <p:spPr>
          <a:xfrm>
            <a:off x="1722436" y="9245479"/>
            <a:ext cx="1440209" cy="142309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709042" y="9245479"/>
            <a:ext cx="1423094" cy="1423094"/>
          </a:xfrm>
          <a:prstGeom prst="ellips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Donut 13"/>
          <p:cNvSpPr/>
          <p:nvPr/>
        </p:nvSpPr>
        <p:spPr>
          <a:xfrm>
            <a:off x="980686" y="8544570"/>
            <a:ext cx="2866561" cy="2866561"/>
          </a:xfrm>
          <a:prstGeom prst="donut">
            <a:avLst/>
          </a:prstGeom>
          <a:solidFill>
            <a:schemeClr val="bg1"/>
          </a:solidFill>
          <a:ln w="508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18928" y="6735959"/>
            <a:ext cx="657196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Gradient Boosting Machine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47235" y="9119431"/>
            <a:ext cx="4059442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Random Forest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02419" y="9245479"/>
            <a:ext cx="1423094" cy="1423094"/>
          </a:xfrm>
          <a:prstGeom prst="ellipse">
            <a:avLst/>
          </a:prstGeom>
          <a:noFill/>
          <a:ln w="50800" cap="flat">
            <a:solidFill>
              <a:srgbClr val="46799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3742449" y="5516390"/>
            <a:ext cx="5831426" cy="5831426"/>
            <a:chOff x="15771274" y="6021459"/>
            <a:chExt cx="5831426" cy="583142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" t="5726"/>
            <a:stretch/>
          </p:blipFill>
          <p:spPr>
            <a:xfrm>
              <a:off x="17058539" y="8791391"/>
              <a:ext cx="1440209" cy="142309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17045145" y="8791391"/>
              <a:ext cx="1423094" cy="1423094"/>
            </a:xfrm>
            <a:prstGeom prst="ellipse">
              <a:avLst/>
            </a:prstGeom>
            <a:noFill/>
            <a:ln w="50800" cap="flat">
              <a:solidFill>
                <a:srgbClr val="467998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16323411" y="8069657"/>
              <a:ext cx="2866561" cy="2866561"/>
            </a:xfrm>
            <a:prstGeom prst="donut">
              <a:avLst/>
            </a:prstGeom>
            <a:solidFill>
              <a:schemeClr val="bg1"/>
            </a:solidFill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31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714333" y="8939639"/>
              <a:ext cx="1610833" cy="1754191"/>
            </a:xfrm>
            <a:prstGeom prst="rect">
              <a:avLst/>
            </a:prstGeom>
            <a:ln w="12700">
              <a:solidFill>
                <a:srgbClr val="467998"/>
              </a:solidFill>
              <a:miter lim="400000"/>
            </a:ln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19090561" y="7027073"/>
              <a:ext cx="1484609" cy="16185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67998"/>
              </a:solidFill>
            </a:ln>
            <a:effectLst/>
          </p:spPr>
        </p:pic>
        <p:grpSp>
          <p:nvGrpSpPr>
            <p:cNvPr id="28" name="Group 27"/>
            <p:cNvGrpSpPr/>
            <p:nvPr/>
          </p:nvGrpSpPr>
          <p:grpSpPr>
            <a:xfrm>
              <a:off x="16283380" y="6821830"/>
              <a:ext cx="1928201" cy="1753407"/>
              <a:chOff x="16774277" y="6224608"/>
              <a:chExt cx="1928201" cy="175340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74277" y="6224608"/>
                <a:ext cx="1928201" cy="1753407"/>
              </a:xfrm>
              <a:prstGeom prst="rect">
                <a:avLst/>
              </a:prstGeom>
            </p:spPr>
          </p:pic>
          <p:sp>
            <p:nvSpPr>
              <p:cNvPr id="23" name="Oval 22"/>
              <p:cNvSpPr/>
              <p:nvPr/>
            </p:nvSpPr>
            <p:spPr>
              <a:xfrm>
                <a:off x="17026830" y="6407918"/>
                <a:ext cx="1423094" cy="1423094"/>
              </a:xfrm>
              <a:prstGeom prst="ellipse">
                <a:avLst/>
              </a:prstGeom>
              <a:noFill/>
              <a:ln w="50800" cap="flat">
                <a:solidFill>
                  <a:srgbClr val="467998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15771274" y="6021459"/>
              <a:ext cx="5831426" cy="5831426"/>
            </a:xfrm>
            <a:prstGeom prst="ellipse">
              <a:avLst/>
            </a:prstGeom>
            <a:noFill/>
            <a:ln w="50800" cap="flat">
              <a:solidFill>
                <a:srgbClr val="467998"/>
              </a:solidFill>
              <a:prstDash val="sys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556127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7200" b="1" dirty="0"/>
              <a:t>Stacked Ensemble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b="1" dirty="0">
                <a:solidFill>
                  <a:srgbClr val="FFC000"/>
                </a:solidFill>
              </a:rPr>
              <a:t>Specify original dataset for training</a:t>
            </a:r>
          </a:p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dirty="0"/>
              <a:t>Specify algorithms with which to train</a:t>
            </a:r>
          </a:p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dirty="0"/>
              <a:t>Stack each algo’s cross-validated predictions</a:t>
            </a:r>
          </a:p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dirty="0"/>
              <a:t>Train final model on cross-validated results</a:t>
            </a:r>
          </a:p>
        </p:txBody>
      </p:sp>
    </p:spTree>
    <p:extLst>
      <p:ext uri="{BB962C8B-B14F-4D97-AF65-F5344CB8AC3E}">
        <p14:creationId xmlns:p14="http://schemas.microsoft.com/office/powerpoint/2010/main" val="243306065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5544760" y="2988443"/>
          <a:ext cx="9849935" cy="789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6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9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9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9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9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3761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724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72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4431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51941" marR="51941" marT="25971" marB="2597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3" name="Right Brace 22"/>
          <p:cNvSpPr/>
          <p:nvPr/>
        </p:nvSpPr>
        <p:spPr>
          <a:xfrm flipH="1">
            <a:off x="3576552" y="2988443"/>
            <a:ext cx="1090301" cy="7898640"/>
          </a:xfrm>
          <a:prstGeom prst="rightBrace">
            <a:avLst>
              <a:gd name="adj1" fmla="val 8333"/>
              <a:gd name="adj2" fmla="val 49356"/>
            </a:avLst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2975" y="6511916"/>
            <a:ext cx="19716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i="1" dirty="0">
                <a:latin typeface="Futura Medium" charset="0"/>
                <a:ea typeface="Futura Medium" charset="0"/>
                <a:cs typeface="Futura Medium" charset="0"/>
              </a:rPr>
              <a:t>N</a:t>
            </a:r>
            <a:endParaRPr kumimoji="0" lang="en-US" sz="6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44759" y="578008"/>
            <a:ext cx="984993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p</a:t>
            </a:r>
          </a:p>
        </p:txBody>
      </p:sp>
      <p:sp>
        <p:nvSpPr>
          <p:cNvPr id="26" name="Right Brace 25"/>
          <p:cNvSpPr/>
          <p:nvPr/>
        </p:nvSpPr>
        <p:spPr>
          <a:xfrm rot="16200000">
            <a:off x="10141115" y="-2628782"/>
            <a:ext cx="657223" cy="9849937"/>
          </a:xfrm>
          <a:prstGeom prst="rightBrace">
            <a:avLst>
              <a:gd name="adj1" fmla="val 8333"/>
              <a:gd name="adj2" fmla="val 49356"/>
            </a:avLst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97159" y="11832119"/>
            <a:ext cx="984993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“Level-zero”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data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72602" y="5588586"/>
            <a:ext cx="607304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your original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1726640440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7200" b="1" dirty="0"/>
              <a:t>Stacked Ensemble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dirty="0"/>
              <a:t>Specify original dataset for training</a:t>
            </a:r>
          </a:p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b="1" dirty="0">
                <a:solidFill>
                  <a:srgbClr val="FFC000"/>
                </a:solidFill>
              </a:rPr>
              <a:t>Specify algorithms with which to train</a:t>
            </a:r>
          </a:p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dirty="0"/>
              <a:t>Stack each algo’s cross-validated predictions</a:t>
            </a:r>
          </a:p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dirty="0"/>
              <a:t>Train final model on cross-validated results</a:t>
            </a:r>
          </a:p>
        </p:txBody>
      </p:sp>
    </p:spTree>
    <p:extLst>
      <p:ext uri="{BB962C8B-B14F-4D97-AF65-F5344CB8AC3E}">
        <p14:creationId xmlns:p14="http://schemas.microsoft.com/office/powerpoint/2010/main" val="1291890825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" y="9631164"/>
            <a:ext cx="2438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base learners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" y="2980630"/>
            <a:ext cx="2438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supervised algos used to train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06523" y="5473452"/>
            <a:ext cx="3857625" cy="2686050"/>
            <a:chOff x="2381249" y="2228850"/>
            <a:chExt cx="3857625" cy="2686050"/>
          </a:xfrm>
        </p:grpSpPr>
        <p:sp>
          <p:nvSpPr>
            <p:cNvPr id="4" name="Rectangle 3"/>
            <p:cNvSpPr/>
            <p:nvPr/>
          </p:nvSpPr>
          <p:spPr>
            <a:xfrm>
              <a:off x="2381249" y="2228850"/>
              <a:ext cx="3857625" cy="2686050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81249" y="3058914"/>
              <a:ext cx="385762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GLM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090773" y="5473452"/>
            <a:ext cx="3857625" cy="2686050"/>
            <a:chOff x="2381249" y="2228850"/>
            <a:chExt cx="3857625" cy="2686050"/>
          </a:xfrm>
        </p:grpSpPr>
        <p:sp>
          <p:nvSpPr>
            <p:cNvPr id="22" name="Rectangle 21"/>
            <p:cNvSpPr/>
            <p:nvPr/>
          </p:nvSpPr>
          <p:spPr>
            <a:xfrm>
              <a:off x="2381249" y="2228850"/>
              <a:ext cx="3857625" cy="2686050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81249" y="3058914"/>
              <a:ext cx="385762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GBM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9418298" y="5473452"/>
            <a:ext cx="3857625" cy="2686050"/>
            <a:chOff x="2381249" y="2228850"/>
            <a:chExt cx="3857625" cy="2686050"/>
          </a:xfrm>
        </p:grpSpPr>
        <p:sp>
          <p:nvSpPr>
            <p:cNvPr id="25" name="Rectangle 24"/>
            <p:cNvSpPr/>
            <p:nvPr/>
          </p:nvSpPr>
          <p:spPr>
            <a:xfrm>
              <a:off x="2381249" y="2228850"/>
              <a:ext cx="3857625" cy="2686050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81249" y="3058914"/>
              <a:ext cx="385762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DNN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88048" y="5478214"/>
            <a:ext cx="3857625" cy="2686050"/>
            <a:chOff x="2381249" y="2228850"/>
            <a:chExt cx="3857625" cy="2686050"/>
          </a:xfrm>
        </p:grpSpPr>
        <p:sp>
          <p:nvSpPr>
            <p:cNvPr id="30" name="Rectangle 29"/>
            <p:cNvSpPr/>
            <p:nvPr/>
          </p:nvSpPr>
          <p:spPr>
            <a:xfrm>
              <a:off x="2381249" y="2228850"/>
              <a:ext cx="3857625" cy="2686050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1249" y="3058914"/>
              <a:ext cx="385762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DRF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569573" y="5473452"/>
            <a:ext cx="3857625" cy="2686050"/>
          </a:xfrm>
          <a:prstGeom prst="rect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69573" y="6303516"/>
            <a:ext cx="385762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XRT</a:t>
            </a:r>
          </a:p>
        </p:txBody>
      </p:sp>
    </p:spTree>
    <p:extLst>
      <p:ext uri="{BB962C8B-B14F-4D97-AF65-F5344CB8AC3E}">
        <p14:creationId xmlns:p14="http://schemas.microsoft.com/office/powerpoint/2010/main" val="1942536402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7200" b="1" dirty="0"/>
              <a:t>Stacked Ensemble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dirty="0"/>
              <a:t>Specify original dataset for training</a:t>
            </a:r>
          </a:p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dirty="0"/>
              <a:t>Specify algorithms with which to train</a:t>
            </a:r>
          </a:p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b="1" dirty="0">
                <a:solidFill>
                  <a:srgbClr val="FFC000"/>
                </a:solidFill>
              </a:rPr>
              <a:t>Stack each algo’s cross-validated predictions</a:t>
            </a:r>
          </a:p>
          <a:p>
            <a:pPr marL="1143000" indent="-1143000">
              <a:lnSpc>
                <a:spcPct val="200000"/>
              </a:lnSpc>
              <a:buFont typeface="+mj-lt"/>
              <a:buAutoNum type="arabicPeriod"/>
            </a:pPr>
            <a:r>
              <a:rPr lang="en-US" sz="6000" dirty="0"/>
              <a:t>Train final model on cross-validated results</a:t>
            </a:r>
          </a:p>
        </p:txBody>
      </p:sp>
    </p:spTree>
    <p:extLst>
      <p:ext uri="{BB962C8B-B14F-4D97-AF65-F5344CB8AC3E}">
        <p14:creationId xmlns:p14="http://schemas.microsoft.com/office/powerpoint/2010/main" val="455942454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7874" y="3767960"/>
            <a:ext cx="9375923" cy="6147564"/>
            <a:chOff x="707874" y="3767960"/>
            <a:chExt cx="9375923" cy="6147564"/>
          </a:xfrm>
        </p:grpSpPr>
        <p:grpSp>
          <p:nvGrpSpPr>
            <p:cNvPr id="5" name="Group 4"/>
            <p:cNvGrpSpPr/>
            <p:nvPr/>
          </p:nvGrpSpPr>
          <p:grpSpPr>
            <a:xfrm>
              <a:off x="3335036" y="5172075"/>
              <a:ext cx="6748761" cy="4743449"/>
              <a:chOff x="9511292" y="4277062"/>
              <a:chExt cx="4899421" cy="3510965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0477492" y="5101977"/>
                <a:ext cx="3933221" cy="2686050"/>
                <a:chOff x="1381123" y="5473452"/>
                <a:chExt cx="3933221" cy="2686050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1381123" y="5473452"/>
                  <a:ext cx="771527" cy="2686050"/>
                  <a:chOff x="2381249" y="2228850"/>
                  <a:chExt cx="3857625" cy="2686050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2381249" y="2228850"/>
                    <a:ext cx="3857625" cy="2686050"/>
                  </a:xfrm>
                  <a:prstGeom prst="rect">
                    <a:avLst/>
                  </a:prstGeom>
                  <a:noFill/>
                  <a:ln w="50800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91439" tIns="91439" rIns="91439" bIns="91439" numCol="1" spcCol="38100" rtlCol="0" anchor="ctr">
                    <a:spAutoFit/>
                  </a:bodyPr>
                  <a:lstStyle/>
                  <a:p>
                    <a:pPr marL="0" marR="0" indent="0" algn="l" defTabSz="18288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381249" y="3058914"/>
                    <a:ext cx="3857625" cy="102592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18288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6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Futura Medium" charset="0"/>
                        <a:ea typeface="Futura Medium" charset="0"/>
                        <a:cs typeface="Futura Medium" charset="0"/>
                        <a:sym typeface="Calibri"/>
                      </a:rPr>
                      <a:t>GLM</a:t>
                    </a: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2152650" y="5473452"/>
                  <a:ext cx="771527" cy="2686050"/>
                  <a:chOff x="2381249" y="2228850"/>
                  <a:chExt cx="3857625" cy="268605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2381249" y="2228850"/>
                    <a:ext cx="3857625" cy="2686050"/>
                  </a:xfrm>
                  <a:prstGeom prst="rect">
                    <a:avLst/>
                  </a:prstGeom>
                  <a:noFill/>
                  <a:ln w="50800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91439" tIns="91439" rIns="91439" bIns="91439" numCol="1" spcCol="38100" rtlCol="0" anchor="ctr">
                    <a:spAutoFit/>
                  </a:bodyPr>
                  <a:lstStyle/>
                  <a:p>
                    <a:pPr marL="0" marR="0" indent="0" algn="l" defTabSz="18288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2381249" y="2508774"/>
                    <a:ext cx="3857625" cy="212620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18288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6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Futura Medium" charset="0"/>
                        <a:ea typeface="Futura Medium" charset="0"/>
                        <a:cs typeface="Futura Medium" charset="0"/>
                        <a:sym typeface="Calibri"/>
                      </a:rPr>
                      <a:t>DR</a:t>
                    </a:r>
                  </a:p>
                  <a:p>
                    <a:pPr marL="0" marR="0" indent="0" algn="ctr" defTabSz="18288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6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Futura Medium" charset="0"/>
                        <a:ea typeface="Futura Medium" charset="0"/>
                        <a:cs typeface="Futura Medium" charset="0"/>
                        <a:sym typeface="Calibri"/>
                      </a:rPr>
                      <a:t>F</a:t>
                    </a:r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3695701" y="5473452"/>
                  <a:ext cx="818541" cy="2686050"/>
                  <a:chOff x="2381249" y="2228850"/>
                  <a:chExt cx="3946527" cy="2686050"/>
                </a:xfrm>
              </p:grpSpPr>
              <p:sp>
                <p:nvSpPr>
                  <p:cNvPr id="33" name="Rectangle 32"/>
                  <p:cNvSpPr/>
                  <p:nvPr/>
                </p:nvSpPr>
                <p:spPr>
                  <a:xfrm>
                    <a:off x="2470154" y="2228850"/>
                    <a:ext cx="3857622" cy="2686050"/>
                  </a:xfrm>
                  <a:prstGeom prst="rect">
                    <a:avLst/>
                  </a:prstGeom>
                  <a:noFill/>
                  <a:ln w="50800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91439" tIns="91439" rIns="91439" bIns="91439" numCol="1" spcCol="38100" rtlCol="0" anchor="ctr">
                    <a:spAutoFit/>
                  </a:bodyPr>
                  <a:lstStyle/>
                  <a:p>
                    <a:pPr marL="0" marR="0" indent="0" algn="l" defTabSz="18288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381249" y="3058914"/>
                    <a:ext cx="3857625" cy="102592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18288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6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Futura Medium" charset="0"/>
                        <a:ea typeface="Futura Medium" charset="0"/>
                        <a:cs typeface="Futura Medium" charset="0"/>
                        <a:sym typeface="Calibri"/>
                      </a:rPr>
                      <a:t>GBM</a:t>
                    </a:r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>
                  <a:off x="4495803" y="5473452"/>
                  <a:ext cx="818541" cy="2686050"/>
                  <a:chOff x="2381249" y="2228850"/>
                  <a:chExt cx="3946527" cy="2686050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2470154" y="2228850"/>
                    <a:ext cx="3857622" cy="2686050"/>
                  </a:xfrm>
                  <a:prstGeom prst="rect">
                    <a:avLst/>
                  </a:prstGeom>
                  <a:noFill/>
                  <a:ln w="50800" cap="flat">
                    <a:solidFill>
                      <a:schemeClr val="tx1"/>
                    </a:solidFill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91439" tIns="91439" rIns="91439" bIns="91439" numCol="1" spcCol="38100" rtlCol="0" anchor="ctr">
                    <a:spAutoFit/>
                  </a:bodyPr>
                  <a:lstStyle/>
                  <a:p>
                    <a:pPr marL="0" marR="0" indent="0" algn="l" defTabSz="18288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2381249" y="3058914"/>
                    <a:ext cx="3857625" cy="102592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18288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60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Futura Medium" charset="0"/>
                        <a:ea typeface="Futura Medium" charset="0"/>
                        <a:cs typeface="Futura Medium" charset="0"/>
                        <a:sym typeface="Calibri"/>
                      </a:rPr>
                      <a:t>DNN</a:t>
                    </a:r>
                  </a:p>
                </p:txBody>
              </p:sp>
            </p:grpSp>
          </p:grpSp>
          <p:sp>
            <p:nvSpPr>
              <p:cNvPr id="39" name="Right Brace 38"/>
              <p:cNvSpPr/>
              <p:nvPr/>
            </p:nvSpPr>
            <p:spPr>
              <a:xfrm rot="5400000" flipH="1">
                <a:off x="12131387" y="2594591"/>
                <a:ext cx="549843" cy="3914785"/>
              </a:xfrm>
              <a:prstGeom prst="rightBrace">
                <a:avLst>
                  <a:gd name="adj1" fmla="val 8333"/>
                  <a:gd name="adj2" fmla="val 50420"/>
                </a:avLst>
              </a:prstGeom>
              <a:noFill/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40" name="Right Brace 39"/>
              <p:cNvSpPr/>
              <p:nvPr/>
            </p:nvSpPr>
            <p:spPr>
              <a:xfrm flipH="1">
                <a:off x="9511292" y="5102027"/>
                <a:ext cx="490336" cy="2686000"/>
              </a:xfrm>
              <a:prstGeom prst="rightBrace">
                <a:avLst>
                  <a:gd name="adj1" fmla="val 8333"/>
                  <a:gd name="adj2" fmla="val 50420"/>
                </a:avLst>
              </a:prstGeom>
              <a:noFill/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4271408" y="3767960"/>
              <a:ext cx="5786990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L base learners</a:t>
              </a:r>
              <a:endPara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874" y="7768153"/>
              <a:ext cx="197167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i="1" dirty="0">
                  <a:latin typeface="Futura Medium" charset="0"/>
                  <a:ea typeface="Futura Medium" charset="0"/>
                  <a:cs typeface="Futura Medium" charset="0"/>
                </a:rPr>
                <a:t>N</a:t>
              </a:r>
              <a:endParaRPr kumimoji="0" lang="en-US" sz="6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1929202" y="6940603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s</a:t>
            </a: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tacking your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base learners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84454" y="6286566"/>
            <a:ext cx="1102108" cy="3628957"/>
          </a:xfrm>
          <a:prstGeom prst="rect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4267" y="6664755"/>
            <a:ext cx="577081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X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R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T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8043102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7874" y="3767960"/>
            <a:ext cx="9350524" cy="6147564"/>
            <a:chOff x="707874" y="3767960"/>
            <a:chExt cx="9350524" cy="6147564"/>
          </a:xfrm>
        </p:grpSpPr>
        <p:grpSp>
          <p:nvGrpSpPr>
            <p:cNvPr id="29" name="Group 28"/>
            <p:cNvGrpSpPr/>
            <p:nvPr/>
          </p:nvGrpSpPr>
          <p:grpSpPr>
            <a:xfrm>
              <a:off x="5728684" y="6286567"/>
              <a:ext cx="1062748" cy="3628957"/>
              <a:chOff x="2381249" y="2228850"/>
              <a:chExt cx="3857625" cy="268605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381249" y="2508774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DR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F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665936" y="6286567"/>
              <a:ext cx="1062748" cy="3628957"/>
              <a:chOff x="2381249" y="2228850"/>
              <a:chExt cx="3857625" cy="268605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381249" y="2508772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G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LM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91432" y="6286567"/>
              <a:ext cx="1062748" cy="3628957"/>
              <a:chOff x="2381249" y="2228850"/>
              <a:chExt cx="3857625" cy="268605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81249" y="2508771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X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 dirty="0">
                    <a:solidFill>
                      <a:schemeClr val="bg1">
                        <a:lumMod val="65000"/>
                      </a:schemeClr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</a:t>
                </a:r>
                <a:endParaRPr kumimoji="0" lang="en-US" sz="6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endParaRP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 dirty="0">
                    <a:solidFill>
                      <a:schemeClr val="bg1">
                        <a:lumMod val="65000"/>
                      </a:schemeClr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T</a:t>
                </a:r>
                <a:endParaRPr kumimoji="0" lang="en-US" sz="6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854180" y="6286567"/>
              <a:ext cx="1102109" cy="3628957"/>
              <a:chOff x="2381249" y="2228850"/>
              <a:chExt cx="3857625" cy="26860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381249" y="2508774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GBM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8956289" y="6286567"/>
              <a:ext cx="1102109" cy="3628957"/>
              <a:chOff x="2381249" y="2228850"/>
              <a:chExt cx="3857625" cy="268605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381249" y="2508774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DNN</a:t>
                </a:r>
              </a:p>
            </p:txBody>
          </p:sp>
        </p:grpSp>
        <p:sp>
          <p:nvSpPr>
            <p:cNvPr id="39" name="Right Brace 38"/>
            <p:cNvSpPr/>
            <p:nvPr/>
          </p:nvSpPr>
          <p:spPr>
            <a:xfrm rot="5400000" flipH="1">
              <a:off x="6951375" y="2847273"/>
              <a:ext cx="742859" cy="5392462"/>
            </a:xfrm>
            <a:prstGeom prst="rightBrace">
              <a:avLst>
                <a:gd name="adj1" fmla="val 8333"/>
                <a:gd name="adj2" fmla="val 50420"/>
              </a:avLst>
            </a:prstGeom>
            <a:noFill/>
            <a:ln w="5080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</a:endParaRPr>
            </a:p>
          </p:txBody>
        </p:sp>
        <p:sp>
          <p:nvSpPr>
            <p:cNvPr id="40" name="Right Brace 39"/>
            <p:cNvSpPr/>
            <p:nvPr/>
          </p:nvSpPr>
          <p:spPr>
            <a:xfrm flipH="1">
              <a:off x="3335033" y="6286635"/>
              <a:ext cx="675419" cy="3628889"/>
            </a:xfrm>
            <a:prstGeom prst="rightBrace">
              <a:avLst>
                <a:gd name="adj1" fmla="val 8333"/>
                <a:gd name="adj2" fmla="val 50420"/>
              </a:avLst>
            </a:prstGeom>
            <a:noFill/>
            <a:ln w="5080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71408" y="3767960"/>
              <a:ext cx="5786990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L base learners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874" y="7768153"/>
              <a:ext cx="197167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i="1" dirty="0">
                  <a:solidFill>
                    <a:schemeClr val="bg1">
                      <a:lumMod val="65000"/>
                    </a:schemeClr>
                  </a:solidFill>
                  <a:latin typeface="Futura Medium" charset="0"/>
                  <a:ea typeface="Futura Medium" charset="0"/>
                  <a:cs typeface="Futura Medium" charset="0"/>
                </a:rPr>
                <a:t>N</a:t>
              </a:r>
              <a:endParaRPr kumimoji="0" lang="en-US" sz="60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1929202" y="6478939"/>
            <a:ext cx="1150229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meaning: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each column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is an 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algorithm’s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cross-validated predictions</a:t>
            </a:r>
            <a:endParaRPr lang="en-US" sz="6000" b="1" dirty="0">
              <a:solidFill>
                <a:srgbClr val="FFC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2529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7874" y="3767960"/>
            <a:ext cx="9350524" cy="6147564"/>
            <a:chOff x="707874" y="3767960"/>
            <a:chExt cx="9350524" cy="6147564"/>
          </a:xfrm>
        </p:grpSpPr>
        <p:grpSp>
          <p:nvGrpSpPr>
            <p:cNvPr id="29" name="Group 28"/>
            <p:cNvGrpSpPr/>
            <p:nvPr/>
          </p:nvGrpSpPr>
          <p:grpSpPr>
            <a:xfrm>
              <a:off x="5728684" y="6286567"/>
              <a:ext cx="1062748" cy="3628957"/>
              <a:chOff x="2381249" y="2228850"/>
              <a:chExt cx="3857625" cy="268605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381249" y="2508774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DR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F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665936" y="6664753"/>
              <a:ext cx="1062748" cy="2872581"/>
              <a:chOff x="2381249" y="2508772"/>
              <a:chExt cx="3857625" cy="212620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381249" y="2508772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G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LM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81249" y="3344068"/>
                <a:ext cx="3857625" cy="455613"/>
              </a:xfrm>
              <a:prstGeom prst="rect">
                <a:avLst/>
              </a:prstGeom>
              <a:noFill/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91432" y="6286567"/>
              <a:ext cx="1062748" cy="3628957"/>
              <a:chOff x="2381249" y="2228850"/>
              <a:chExt cx="3857625" cy="268605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81249" y="2508771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X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 dirty="0">
                    <a:solidFill>
                      <a:schemeClr val="bg1">
                        <a:lumMod val="65000"/>
                      </a:schemeClr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</a:t>
                </a:r>
                <a:endParaRPr kumimoji="0" lang="en-US" sz="6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endParaRP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 dirty="0">
                    <a:solidFill>
                      <a:schemeClr val="bg1">
                        <a:lumMod val="65000"/>
                      </a:schemeClr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T</a:t>
                </a:r>
                <a:endParaRPr kumimoji="0" lang="en-US" sz="6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854180" y="6286567"/>
              <a:ext cx="1102109" cy="3628957"/>
              <a:chOff x="2381249" y="2228850"/>
              <a:chExt cx="3857625" cy="26860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381249" y="2508774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GBM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8956289" y="6286567"/>
              <a:ext cx="1102109" cy="3628957"/>
              <a:chOff x="2381249" y="2228850"/>
              <a:chExt cx="3857625" cy="268605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381249" y="2508774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DNN</a:t>
                </a:r>
              </a:p>
            </p:txBody>
          </p:sp>
        </p:grpSp>
        <p:sp>
          <p:nvSpPr>
            <p:cNvPr id="39" name="Right Brace 38"/>
            <p:cNvSpPr/>
            <p:nvPr/>
          </p:nvSpPr>
          <p:spPr>
            <a:xfrm rot="5400000" flipH="1">
              <a:off x="6951375" y="2847273"/>
              <a:ext cx="742859" cy="5392462"/>
            </a:xfrm>
            <a:prstGeom prst="rightBrace">
              <a:avLst>
                <a:gd name="adj1" fmla="val 8333"/>
                <a:gd name="adj2" fmla="val 50420"/>
              </a:avLst>
            </a:prstGeom>
            <a:noFill/>
            <a:ln w="5080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</a:endParaRPr>
            </a:p>
          </p:txBody>
        </p:sp>
        <p:sp>
          <p:nvSpPr>
            <p:cNvPr id="40" name="Right Brace 39"/>
            <p:cNvSpPr/>
            <p:nvPr/>
          </p:nvSpPr>
          <p:spPr>
            <a:xfrm flipH="1">
              <a:off x="3335033" y="6286635"/>
              <a:ext cx="675419" cy="3628889"/>
            </a:xfrm>
            <a:prstGeom prst="rightBrace">
              <a:avLst>
                <a:gd name="adj1" fmla="val 8333"/>
                <a:gd name="adj2" fmla="val 50420"/>
              </a:avLst>
            </a:prstGeom>
            <a:noFill/>
            <a:ln w="5080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71408" y="3767960"/>
              <a:ext cx="5786990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L base learners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874" y="7768153"/>
              <a:ext cx="197167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i="1" dirty="0">
                  <a:solidFill>
                    <a:schemeClr val="bg1">
                      <a:lumMod val="65000"/>
                    </a:schemeClr>
                  </a:solidFill>
                  <a:latin typeface="Futura Medium" charset="0"/>
                  <a:ea typeface="Futura Medium" charset="0"/>
                  <a:cs typeface="Futura Medium" charset="0"/>
                </a:rPr>
                <a:t>N</a:t>
              </a:r>
              <a:endParaRPr kumimoji="0" lang="en-US" sz="60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1929202" y="6478939"/>
            <a:ext cx="1150229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meaning: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each column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is an 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algorithm’s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cross-validated predictions</a:t>
            </a:r>
            <a:endParaRPr lang="en-US" sz="6000" b="1" dirty="0">
              <a:solidFill>
                <a:srgbClr val="FFC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679976" y="6276692"/>
          <a:ext cx="1034668" cy="36388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4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9708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708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708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9708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5523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766C96-5700-874E-81E2-8332B09CD28A}"/>
              </a:ext>
            </a:extLst>
          </p:cNvPr>
          <p:cNvSpPr txBox="1"/>
          <p:nvPr/>
        </p:nvSpPr>
        <p:spPr>
          <a:xfrm>
            <a:off x="7037128" y="6728806"/>
            <a:ext cx="1130198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All H2O Products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D07DD-1872-5F4F-BF63-DB3ED1BF741C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</p:spTree>
    <p:extLst>
      <p:ext uri="{BB962C8B-B14F-4D97-AF65-F5344CB8AC3E}">
        <p14:creationId xmlns:p14="http://schemas.microsoft.com/office/powerpoint/2010/main" val="1084269781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7874" y="3767960"/>
            <a:ext cx="9350524" cy="6147564"/>
            <a:chOff x="707874" y="3767960"/>
            <a:chExt cx="9350524" cy="6147564"/>
          </a:xfrm>
        </p:grpSpPr>
        <p:grpSp>
          <p:nvGrpSpPr>
            <p:cNvPr id="29" name="Group 28"/>
            <p:cNvGrpSpPr/>
            <p:nvPr/>
          </p:nvGrpSpPr>
          <p:grpSpPr>
            <a:xfrm>
              <a:off x="5728684" y="6286567"/>
              <a:ext cx="1062748" cy="3628957"/>
              <a:chOff x="2381249" y="2228850"/>
              <a:chExt cx="3857625" cy="268605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381249" y="2508774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DR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F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665936" y="6664753"/>
              <a:ext cx="1062748" cy="2872581"/>
              <a:chOff x="2381249" y="2508772"/>
              <a:chExt cx="3857625" cy="212620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381249" y="2508772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G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1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LM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81249" y="3344068"/>
                <a:ext cx="3857625" cy="455613"/>
              </a:xfrm>
              <a:prstGeom prst="rect">
                <a:avLst/>
              </a:prstGeom>
              <a:noFill/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91432" y="6286567"/>
              <a:ext cx="1062748" cy="3628957"/>
              <a:chOff x="2381249" y="2228850"/>
              <a:chExt cx="3857625" cy="268605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81249" y="2508771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X</a:t>
                </a: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 dirty="0">
                    <a:solidFill>
                      <a:schemeClr val="bg1">
                        <a:lumMod val="65000"/>
                      </a:schemeClr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</a:t>
                </a:r>
                <a:endParaRPr kumimoji="0" lang="en-US" sz="6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endParaRPr>
              </a:p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 dirty="0">
                    <a:solidFill>
                      <a:schemeClr val="bg1">
                        <a:lumMod val="65000"/>
                      </a:schemeClr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T</a:t>
                </a:r>
                <a:endParaRPr kumimoji="0" lang="en-US" sz="6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854180" y="6286567"/>
              <a:ext cx="1102109" cy="3628957"/>
              <a:chOff x="2381249" y="2228850"/>
              <a:chExt cx="3857625" cy="26860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381249" y="2508774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GBM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8956289" y="6286567"/>
              <a:ext cx="1102109" cy="3628957"/>
              <a:chOff x="2381249" y="2228850"/>
              <a:chExt cx="3857625" cy="268605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381249" y="2228850"/>
                <a:ext cx="3857625" cy="2686050"/>
              </a:xfrm>
              <a:prstGeom prst="rect">
                <a:avLst/>
              </a:prstGeom>
              <a:noFill/>
              <a:ln w="50800" cap="flat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381249" y="2508774"/>
                <a:ext cx="3857625" cy="21262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FillTx/>
                    <a:latin typeface="Futura Medium" charset="0"/>
                    <a:ea typeface="Futura Medium" charset="0"/>
                    <a:cs typeface="Futura Medium" charset="0"/>
                    <a:sym typeface="Calibri"/>
                  </a:rPr>
                  <a:t>DNN</a:t>
                </a:r>
              </a:p>
            </p:txBody>
          </p:sp>
        </p:grpSp>
        <p:sp>
          <p:nvSpPr>
            <p:cNvPr id="39" name="Right Brace 38"/>
            <p:cNvSpPr/>
            <p:nvPr/>
          </p:nvSpPr>
          <p:spPr>
            <a:xfrm rot="5400000" flipH="1">
              <a:off x="6951375" y="2847273"/>
              <a:ext cx="742859" cy="5392462"/>
            </a:xfrm>
            <a:prstGeom prst="rightBrace">
              <a:avLst>
                <a:gd name="adj1" fmla="val 8333"/>
                <a:gd name="adj2" fmla="val 50420"/>
              </a:avLst>
            </a:prstGeom>
            <a:noFill/>
            <a:ln w="5080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</a:endParaRPr>
            </a:p>
          </p:txBody>
        </p:sp>
        <p:sp>
          <p:nvSpPr>
            <p:cNvPr id="40" name="Right Brace 39"/>
            <p:cNvSpPr/>
            <p:nvPr/>
          </p:nvSpPr>
          <p:spPr>
            <a:xfrm flipH="1">
              <a:off x="3335033" y="6286635"/>
              <a:ext cx="675419" cy="3628889"/>
            </a:xfrm>
            <a:prstGeom prst="rightBrace">
              <a:avLst>
                <a:gd name="adj1" fmla="val 8333"/>
                <a:gd name="adj2" fmla="val 50420"/>
              </a:avLst>
            </a:prstGeom>
            <a:noFill/>
            <a:ln w="50800" cap="flat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71408" y="3767960"/>
              <a:ext cx="5786990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L base learners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874" y="7768153"/>
              <a:ext cx="197167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i="1" dirty="0">
                  <a:solidFill>
                    <a:schemeClr val="bg1">
                      <a:lumMod val="65000"/>
                    </a:schemeClr>
                  </a:solidFill>
                  <a:latin typeface="Futura Medium" charset="0"/>
                  <a:ea typeface="Futura Medium" charset="0"/>
                  <a:cs typeface="Futura Medium" charset="0"/>
                </a:rPr>
                <a:t>N</a:t>
              </a:r>
              <a:endParaRPr kumimoji="0" lang="en-US" sz="60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1929202" y="6478939"/>
            <a:ext cx="1150229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meaning: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each column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is an 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algorithm’s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cross-validated predictions</a:t>
            </a:r>
            <a:endParaRPr lang="en-US" sz="6000" b="1" dirty="0">
              <a:solidFill>
                <a:srgbClr val="FFC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679976" y="6276692"/>
          <a:ext cx="1034668" cy="36388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4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9708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708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708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9708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038320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4098925"/>
            <a:ext cx="24384000" cy="4073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 charset="0"/>
                <a:ea typeface="Futura"/>
                <a:cs typeface="Futura"/>
                <a:sym typeface="Futura"/>
              </a:defRPr>
            </a:lvl1pPr>
            <a:lvl2pPr marL="0" marR="0" indent="2286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0" marR="0" indent="4572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0" marR="0" indent="6858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0" marR="0" indent="9144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0" marR="0" indent="11430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0" marR="0" indent="13716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0" marR="0" indent="16002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0" marR="0" indent="18288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>
              <a:lnSpc>
                <a:spcPct val="150000"/>
              </a:lnSpc>
            </a:pPr>
            <a:r>
              <a:rPr lang="en-US"/>
              <a:t>How do we get the</a:t>
            </a:r>
            <a:br>
              <a:rPr lang="en-US"/>
            </a:br>
            <a:r>
              <a:rPr lang="en-US"/>
              <a:t>cross-validated predictions?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27256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098925"/>
            <a:ext cx="24384000" cy="407352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How do we get the</a:t>
            </a:r>
            <a:br>
              <a:rPr lang="en-US" dirty="0"/>
            </a:br>
            <a:r>
              <a:rPr lang="en-US" dirty="0"/>
              <a:t>cross-validated predictions?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887440"/>
            <a:ext cx="24384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4800" b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keep_cross_validation_predictions</a:t>
            </a:r>
            <a:r>
              <a:rPr lang="en-US" sz="48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=  True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0867445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098925"/>
            <a:ext cx="24384000" cy="4073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is cross-validation?</a:t>
            </a:r>
            <a:br>
              <a:rPr lang="en-US" dirty="0"/>
            </a:br>
            <a:r>
              <a:rPr lang="en-US" sz="3200" dirty="0"/>
              <a:t> quick review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44232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981200" y="1942614"/>
            <a:ext cx="224028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Without K-Fold Cross Validation: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325560" y="4140199"/>
          <a:ext cx="2300395" cy="185927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6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683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25560" y="6234172"/>
            <a:ext cx="23003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9405560" y="4140199"/>
          <a:ext cx="2300395" cy="185927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6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683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405559" y="6234172"/>
            <a:ext cx="23003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Test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7747000" y="4140199"/>
            <a:ext cx="25400" cy="1859279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/>
          <p:cNvSpPr txBox="1"/>
          <p:nvPr/>
        </p:nvSpPr>
        <p:spPr>
          <a:xfrm>
            <a:off x="1803400" y="4760972"/>
            <a:ext cx="78386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A)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2532603" y="4061381"/>
            <a:ext cx="1938098" cy="1938098"/>
            <a:chOff x="12532603" y="4061381"/>
            <a:chExt cx="1938098" cy="193809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3" t="39437" r="30000" b="38510"/>
            <a:stretch/>
          </p:blipFill>
          <p:spPr>
            <a:xfrm>
              <a:off x="12554896" y="4550672"/>
              <a:ext cx="1915805" cy="1051556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V="1">
              <a:off x="12814298" y="4434336"/>
              <a:ext cx="1447800" cy="1284228"/>
            </a:xfrm>
            <a:prstGeom prst="line">
              <a:avLst/>
            </a:prstGeom>
            <a:noFill/>
            <a:ln w="11112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Oval 47"/>
            <p:cNvSpPr/>
            <p:nvPr/>
          </p:nvSpPr>
          <p:spPr>
            <a:xfrm>
              <a:off x="12532603" y="4061381"/>
              <a:ext cx="1938098" cy="1938098"/>
            </a:xfrm>
            <a:prstGeom prst="ellipse">
              <a:avLst/>
            </a:prstGeom>
            <a:noFill/>
            <a:ln w="635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063355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981200" y="1942614"/>
            <a:ext cx="224028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Without K-Fold Cross Validation: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325560" y="4140199"/>
          <a:ext cx="2300395" cy="185927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6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683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25560" y="6234172"/>
            <a:ext cx="23003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9405560" y="4140199"/>
          <a:ext cx="2300395" cy="185927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6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683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405559" y="6234172"/>
            <a:ext cx="23003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Test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7747000" y="4140199"/>
            <a:ext cx="25400" cy="1859279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/>
          <p:cNvSpPr txBox="1"/>
          <p:nvPr/>
        </p:nvSpPr>
        <p:spPr>
          <a:xfrm>
            <a:off x="1803400" y="4760972"/>
            <a:ext cx="78386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A)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2532603" y="4061381"/>
            <a:ext cx="1938098" cy="1938098"/>
            <a:chOff x="12532603" y="4061381"/>
            <a:chExt cx="1938098" cy="193809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3" t="39437" r="30000" b="38510"/>
            <a:stretch/>
          </p:blipFill>
          <p:spPr>
            <a:xfrm>
              <a:off x="12554896" y="4550672"/>
              <a:ext cx="1915805" cy="1051556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V="1">
              <a:off x="12814298" y="4434336"/>
              <a:ext cx="1447800" cy="1284228"/>
            </a:xfrm>
            <a:prstGeom prst="line">
              <a:avLst/>
            </a:prstGeom>
            <a:noFill/>
            <a:ln w="11112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Oval 47"/>
            <p:cNvSpPr/>
            <p:nvPr/>
          </p:nvSpPr>
          <p:spPr>
            <a:xfrm>
              <a:off x="12532603" y="4061381"/>
              <a:ext cx="1938098" cy="1938098"/>
            </a:xfrm>
            <a:prstGeom prst="ellipse">
              <a:avLst/>
            </a:prstGeom>
            <a:noFill/>
            <a:ln w="635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222159" y="8867864"/>
          <a:ext cx="2300395" cy="185927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6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683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222158" y="10961837"/>
            <a:ext cx="23003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Test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563599" y="8867864"/>
            <a:ext cx="25400" cy="1859279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1803399" y="9488637"/>
            <a:ext cx="69249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Futura Medium" charset="0"/>
                <a:ea typeface="Futura Medium" charset="0"/>
                <a:cs typeface="Futura Medium" charset="0"/>
              </a:rPr>
              <a:t>B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)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4325559" y="8867864"/>
          <a:ext cx="2300395" cy="185927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6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683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325559" y="10961837"/>
            <a:ext cx="23003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9405559" y="8867864"/>
          <a:ext cx="2300395" cy="185927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6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683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9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0412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12131" marR="12131" marT="6065" marB="6065"/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12131" marR="12131" marT="6065" marB="606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405558" y="10961837"/>
            <a:ext cx="252488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Validate</a:t>
            </a:r>
          </a:p>
        </p:txBody>
      </p:sp>
      <p:pic>
        <p:nvPicPr>
          <p:cNvPr id="2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640" y="9333689"/>
            <a:ext cx="927627" cy="92762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/>
          <p:cNvSpPr txBox="1"/>
          <p:nvPr/>
        </p:nvSpPr>
        <p:spPr>
          <a:xfrm>
            <a:off x="5656863" y="12098951"/>
            <a:ext cx="501113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solidFill>
                  <a:srgbClr val="2D6CA4"/>
                </a:solidFill>
                <a:latin typeface="Futura Medium" charset="0"/>
                <a:ea typeface="Futura Medium" charset="0"/>
                <a:cs typeface="Futura Medium" charset="0"/>
              </a:rPr>
              <a:t>Model Selection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2D6CA4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527003" y="8789045"/>
            <a:ext cx="1938098" cy="1938098"/>
            <a:chOff x="12532603" y="4061381"/>
            <a:chExt cx="1938098" cy="193809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3" t="39437" r="30000" b="38510"/>
            <a:stretch/>
          </p:blipFill>
          <p:spPr>
            <a:xfrm>
              <a:off x="12554896" y="4550672"/>
              <a:ext cx="1915805" cy="1051556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 flipV="1">
              <a:off x="12814298" y="4434336"/>
              <a:ext cx="1447800" cy="1284228"/>
            </a:xfrm>
            <a:prstGeom prst="line">
              <a:avLst/>
            </a:prstGeom>
            <a:noFill/>
            <a:ln w="111125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Oval 30"/>
            <p:cNvSpPr/>
            <p:nvPr/>
          </p:nvSpPr>
          <p:spPr>
            <a:xfrm>
              <a:off x="12532603" y="4061381"/>
              <a:ext cx="1938098" cy="1938098"/>
            </a:xfrm>
            <a:prstGeom prst="ellipse">
              <a:avLst/>
            </a:prstGeom>
            <a:noFill/>
            <a:ln w="635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804699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61979" y="772644"/>
            <a:ext cx="2932451" cy="2108376"/>
            <a:chOff x="747579" y="7339649"/>
            <a:chExt cx="4252446" cy="3057427"/>
          </a:xfrm>
        </p:grpSpPr>
        <p:sp>
          <p:nvSpPr>
            <p:cNvPr id="5" name="Rectangle 4"/>
            <p:cNvSpPr/>
            <p:nvPr/>
          </p:nvSpPr>
          <p:spPr>
            <a:xfrm>
              <a:off x="747579" y="7984505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7579" y="7339649"/>
              <a:ext cx="4252446" cy="517529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65786" y="3271272"/>
            <a:ext cx="2928644" cy="2140968"/>
            <a:chOff x="5331563" y="7292386"/>
            <a:chExt cx="4246925" cy="3104690"/>
          </a:xfrm>
        </p:grpSpPr>
        <p:sp>
          <p:nvSpPr>
            <p:cNvPr id="8" name="Rectangle 7"/>
            <p:cNvSpPr/>
            <p:nvPr/>
          </p:nvSpPr>
          <p:spPr>
            <a:xfrm>
              <a:off x="5331563" y="7292386"/>
              <a:ext cx="4246925" cy="516857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31563" y="7313100"/>
              <a:ext cx="4246925" cy="3083976"/>
              <a:chOff x="5331563" y="7313100"/>
              <a:chExt cx="4246925" cy="30839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331563" y="7959653"/>
                <a:ext cx="4246925" cy="516857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1563" y="7313100"/>
                <a:ext cx="4246925" cy="516857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359798" y="8634924"/>
                <a:ext cx="4218690" cy="1762152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685257" y="5807048"/>
            <a:ext cx="2943893" cy="2141335"/>
            <a:chOff x="9996665" y="7291502"/>
            <a:chExt cx="4269038" cy="3105222"/>
          </a:xfrm>
        </p:grpSpPr>
        <p:sp>
          <p:nvSpPr>
            <p:cNvPr id="14" name="Rectangle 13"/>
            <p:cNvSpPr/>
            <p:nvPr/>
          </p:nvSpPr>
          <p:spPr>
            <a:xfrm>
              <a:off x="10013257" y="8608220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13257" y="7291502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96665" y="9258876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96699" y="8291564"/>
            <a:ext cx="2932451" cy="2139208"/>
            <a:chOff x="14591720" y="7268824"/>
            <a:chExt cx="4252446" cy="3102137"/>
          </a:xfrm>
        </p:grpSpPr>
        <p:sp>
          <p:nvSpPr>
            <p:cNvPr id="18" name="Rectangle 17"/>
            <p:cNvSpPr/>
            <p:nvPr/>
          </p:nvSpPr>
          <p:spPr>
            <a:xfrm>
              <a:off x="14591720" y="9197767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91720" y="9853433"/>
              <a:ext cx="4252446" cy="51752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591720" y="7268824"/>
              <a:ext cx="4218690" cy="1762152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6699" y="10774361"/>
            <a:ext cx="2932451" cy="2134838"/>
            <a:chOff x="19278935" y="7270224"/>
            <a:chExt cx="4252446" cy="3095801"/>
          </a:xfrm>
        </p:grpSpPr>
        <p:sp>
          <p:nvSpPr>
            <p:cNvPr id="22" name="Rectangle 21"/>
            <p:cNvSpPr/>
            <p:nvPr/>
          </p:nvSpPr>
          <p:spPr>
            <a:xfrm>
              <a:off x="19278935" y="9849168"/>
              <a:ext cx="4246925" cy="516857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78935" y="7270224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99271" y="5334173"/>
            <a:ext cx="8301898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5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-fold cross validation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for each algo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1268456"/>
            <a:ext cx="243840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With K-Fold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88559982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61979" y="772644"/>
            <a:ext cx="2932451" cy="2108376"/>
            <a:chOff x="747579" y="7339649"/>
            <a:chExt cx="4252446" cy="3057427"/>
          </a:xfrm>
        </p:grpSpPr>
        <p:sp>
          <p:nvSpPr>
            <p:cNvPr id="5" name="Rectangle 4"/>
            <p:cNvSpPr/>
            <p:nvPr/>
          </p:nvSpPr>
          <p:spPr>
            <a:xfrm>
              <a:off x="747579" y="7984505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7579" y="7339649"/>
              <a:ext cx="4252446" cy="517529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65786" y="3271272"/>
            <a:ext cx="2928644" cy="2140968"/>
            <a:chOff x="5331563" y="7292386"/>
            <a:chExt cx="4246925" cy="3104690"/>
          </a:xfrm>
        </p:grpSpPr>
        <p:sp>
          <p:nvSpPr>
            <p:cNvPr id="8" name="Rectangle 7"/>
            <p:cNvSpPr/>
            <p:nvPr/>
          </p:nvSpPr>
          <p:spPr>
            <a:xfrm>
              <a:off x="5331563" y="7292386"/>
              <a:ext cx="4246925" cy="516857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31563" y="7313100"/>
              <a:ext cx="4246925" cy="3083976"/>
              <a:chOff x="5331563" y="7313100"/>
              <a:chExt cx="4246925" cy="30839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331563" y="7959653"/>
                <a:ext cx="4246925" cy="516857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1563" y="7313100"/>
                <a:ext cx="4246925" cy="516857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359798" y="8634924"/>
                <a:ext cx="4218690" cy="1762152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685257" y="5807048"/>
            <a:ext cx="2943893" cy="2141335"/>
            <a:chOff x="9996665" y="7291502"/>
            <a:chExt cx="4269038" cy="3105222"/>
          </a:xfrm>
        </p:grpSpPr>
        <p:sp>
          <p:nvSpPr>
            <p:cNvPr id="14" name="Rectangle 13"/>
            <p:cNvSpPr/>
            <p:nvPr/>
          </p:nvSpPr>
          <p:spPr>
            <a:xfrm>
              <a:off x="10013257" y="8608220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13257" y="7291502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96665" y="9258876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96699" y="8291564"/>
            <a:ext cx="2932451" cy="2139208"/>
            <a:chOff x="14591720" y="7268824"/>
            <a:chExt cx="4252446" cy="3102137"/>
          </a:xfrm>
        </p:grpSpPr>
        <p:sp>
          <p:nvSpPr>
            <p:cNvPr id="18" name="Rectangle 17"/>
            <p:cNvSpPr/>
            <p:nvPr/>
          </p:nvSpPr>
          <p:spPr>
            <a:xfrm>
              <a:off x="14591720" y="9197767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91720" y="9853433"/>
              <a:ext cx="4252446" cy="51752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591720" y="7268824"/>
              <a:ext cx="4218690" cy="1762152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6699" y="10774361"/>
            <a:ext cx="2932451" cy="2134838"/>
            <a:chOff x="19278935" y="7270224"/>
            <a:chExt cx="4252446" cy="3095801"/>
          </a:xfrm>
        </p:grpSpPr>
        <p:sp>
          <p:nvSpPr>
            <p:cNvPr id="22" name="Rectangle 21"/>
            <p:cNvSpPr/>
            <p:nvPr/>
          </p:nvSpPr>
          <p:spPr>
            <a:xfrm>
              <a:off x="19278935" y="9849168"/>
              <a:ext cx="4246925" cy="516857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78935" y="7270224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99271" y="5488061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5-fold cross validation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for each algo</a:t>
            </a:r>
          </a:p>
        </p:txBody>
      </p:sp>
      <p:sp>
        <p:nvSpPr>
          <p:cNvPr id="25" name="Right Arrow 24"/>
          <p:cNvSpPr/>
          <p:nvPr/>
        </p:nvSpPr>
        <p:spPr>
          <a:xfrm rot="10800000">
            <a:off x="4821692" y="1876275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05859" y="1690101"/>
            <a:ext cx="191452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4208102378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61979" y="772644"/>
            <a:ext cx="2932451" cy="2108376"/>
            <a:chOff x="747579" y="7339649"/>
            <a:chExt cx="4252446" cy="3057427"/>
          </a:xfrm>
        </p:grpSpPr>
        <p:sp>
          <p:nvSpPr>
            <p:cNvPr id="5" name="Rectangle 4"/>
            <p:cNvSpPr/>
            <p:nvPr/>
          </p:nvSpPr>
          <p:spPr>
            <a:xfrm>
              <a:off x="747579" y="7984505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7579" y="7339649"/>
              <a:ext cx="4252446" cy="517529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65786" y="3271272"/>
            <a:ext cx="2928644" cy="2140968"/>
            <a:chOff x="5331563" y="7292386"/>
            <a:chExt cx="4246925" cy="3104690"/>
          </a:xfrm>
        </p:grpSpPr>
        <p:sp>
          <p:nvSpPr>
            <p:cNvPr id="8" name="Rectangle 7"/>
            <p:cNvSpPr/>
            <p:nvPr/>
          </p:nvSpPr>
          <p:spPr>
            <a:xfrm>
              <a:off x="5331563" y="7292386"/>
              <a:ext cx="4246925" cy="516857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31563" y="7313100"/>
              <a:ext cx="4246925" cy="3083976"/>
              <a:chOff x="5331563" y="7313100"/>
              <a:chExt cx="4246925" cy="30839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331563" y="7959653"/>
                <a:ext cx="4246925" cy="516857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1563" y="7313100"/>
                <a:ext cx="4246925" cy="516857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359798" y="8634924"/>
                <a:ext cx="4218690" cy="1762152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685257" y="5807048"/>
            <a:ext cx="2943893" cy="2141335"/>
            <a:chOff x="9996665" y="7291502"/>
            <a:chExt cx="4269038" cy="3105222"/>
          </a:xfrm>
        </p:grpSpPr>
        <p:sp>
          <p:nvSpPr>
            <p:cNvPr id="14" name="Rectangle 13"/>
            <p:cNvSpPr/>
            <p:nvPr/>
          </p:nvSpPr>
          <p:spPr>
            <a:xfrm>
              <a:off x="10013257" y="8608220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13257" y="7291502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96665" y="9258876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96699" y="8291564"/>
            <a:ext cx="2932451" cy="2139208"/>
            <a:chOff x="14591720" y="7268824"/>
            <a:chExt cx="4252446" cy="3102137"/>
          </a:xfrm>
        </p:grpSpPr>
        <p:sp>
          <p:nvSpPr>
            <p:cNvPr id="18" name="Rectangle 17"/>
            <p:cNvSpPr/>
            <p:nvPr/>
          </p:nvSpPr>
          <p:spPr>
            <a:xfrm>
              <a:off x="14591720" y="9197767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91720" y="9853433"/>
              <a:ext cx="4252446" cy="51752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591720" y="7268824"/>
              <a:ext cx="4218690" cy="1762152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6699" y="10774361"/>
            <a:ext cx="2932451" cy="2134838"/>
            <a:chOff x="19278935" y="7270224"/>
            <a:chExt cx="4252446" cy="3095801"/>
          </a:xfrm>
        </p:grpSpPr>
        <p:sp>
          <p:nvSpPr>
            <p:cNvPr id="22" name="Rectangle 21"/>
            <p:cNvSpPr/>
            <p:nvPr/>
          </p:nvSpPr>
          <p:spPr>
            <a:xfrm>
              <a:off x="19278935" y="9849168"/>
              <a:ext cx="4246925" cy="516857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78935" y="7270224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99271" y="5488061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5-fold cross validation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for each algo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4821692" y="806157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05859" y="619984"/>
            <a:ext cx="2709491" cy="71814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Validate</a:t>
            </a:r>
          </a:p>
        </p:txBody>
      </p:sp>
    </p:spTree>
    <p:extLst>
      <p:ext uri="{BB962C8B-B14F-4D97-AF65-F5344CB8AC3E}">
        <p14:creationId xmlns:p14="http://schemas.microsoft.com/office/powerpoint/2010/main" val="3941482626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61979" y="772644"/>
            <a:ext cx="2932451" cy="2108376"/>
            <a:chOff x="747579" y="7339649"/>
            <a:chExt cx="4252446" cy="3057427"/>
          </a:xfrm>
        </p:grpSpPr>
        <p:sp>
          <p:nvSpPr>
            <p:cNvPr id="5" name="Rectangle 4"/>
            <p:cNvSpPr/>
            <p:nvPr/>
          </p:nvSpPr>
          <p:spPr>
            <a:xfrm>
              <a:off x="747579" y="7984505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7579" y="7339649"/>
              <a:ext cx="4252446" cy="517529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65786" y="3271272"/>
            <a:ext cx="2928644" cy="2140968"/>
            <a:chOff x="5331563" y="7292386"/>
            <a:chExt cx="4246925" cy="3104690"/>
          </a:xfrm>
        </p:grpSpPr>
        <p:sp>
          <p:nvSpPr>
            <p:cNvPr id="8" name="Rectangle 7"/>
            <p:cNvSpPr/>
            <p:nvPr/>
          </p:nvSpPr>
          <p:spPr>
            <a:xfrm>
              <a:off x="5331563" y="7292386"/>
              <a:ext cx="4246925" cy="516857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31563" y="7313100"/>
              <a:ext cx="4246925" cy="3083976"/>
              <a:chOff x="5331563" y="7313100"/>
              <a:chExt cx="4246925" cy="30839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331563" y="7959653"/>
                <a:ext cx="4246925" cy="516857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1563" y="7313100"/>
                <a:ext cx="4246925" cy="516857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359798" y="8634924"/>
                <a:ext cx="4218690" cy="1762152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685257" y="5807048"/>
            <a:ext cx="2943893" cy="2141335"/>
            <a:chOff x="9996665" y="7291502"/>
            <a:chExt cx="4269038" cy="3105222"/>
          </a:xfrm>
        </p:grpSpPr>
        <p:sp>
          <p:nvSpPr>
            <p:cNvPr id="14" name="Rectangle 13"/>
            <p:cNvSpPr/>
            <p:nvPr/>
          </p:nvSpPr>
          <p:spPr>
            <a:xfrm>
              <a:off x="10013257" y="8608220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13257" y="7291502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96665" y="9258876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96699" y="8291564"/>
            <a:ext cx="2932451" cy="2139208"/>
            <a:chOff x="14591720" y="7268824"/>
            <a:chExt cx="4252446" cy="3102137"/>
          </a:xfrm>
        </p:grpSpPr>
        <p:sp>
          <p:nvSpPr>
            <p:cNvPr id="18" name="Rectangle 17"/>
            <p:cNvSpPr/>
            <p:nvPr/>
          </p:nvSpPr>
          <p:spPr>
            <a:xfrm>
              <a:off x="14591720" y="9197767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91720" y="9853433"/>
              <a:ext cx="4252446" cy="51752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591720" y="7268824"/>
              <a:ext cx="4218690" cy="1762152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6699" y="10774361"/>
            <a:ext cx="2932451" cy="2134838"/>
            <a:chOff x="19278935" y="7270224"/>
            <a:chExt cx="4252446" cy="3095801"/>
          </a:xfrm>
        </p:grpSpPr>
        <p:sp>
          <p:nvSpPr>
            <p:cNvPr id="22" name="Rectangle 21"/>
            <p:cNvSpPr/>
            <p:nvPr/>
          </p:nvSpPr>
          <p:spPr>
            <a:xfrm>
              <a:off x="19278935" y="9849168"/>
              <a:ext cx="4246925" cy="516857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78935" y="7270224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99271" y="5488061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5-fold cross validation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for each algo</a:t>
            </a:r>
          </a:p>
        </p:txBody>
      </p:sp>
      <p:sp>
        <p:nvSpPr>
          <p:cNvPr id="25" name="Right Arrow 24"/>
          <p:cNvSpPr/>
          <p:nvPr/>
        </p:nvSpPr>
        <p:spPr>
          <a:xfrm rot="10800000">
            <a:off x="4821692" y="3240196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05859" y="3054022"/>
            <a:ext cx="191452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</a:t>
            </a:r>
          </a:p>
        </p:txBody>
      </p:sp>
      <p:sp>
        <p:nvSpPr>
          <p:cNvPr id="28" name="Right Arrow 27"/>
          <p:cNvSpPr/>
          <p:nvPr/>
        </p:nvSpPr>
        <p:spPr>
          <a:xfrm rot="10800000">
            <a:off x="4821692" y="4709265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05859" y="4523091"/>
            <a:ext cx="191452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29299568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DBFAE-C256-424C-BFC9-36894FEAB6FF}"/>
              </a:ext>
            </a:extLst>
          </p:cNvPr>
          <p:cNvGrpSpPr/>
          <p:nvPr/>
        </p:nvGrpSpPr>
        <p:grpSpPr>
          <a:xfrm>
            <a:off x="7962517" y="2670052"/>
            <a:ext cx="9451206" cy="9451206"/>
            <a:chOff x="7037128" y="1744663"/>
            <a:chExt cx="11301984" cy="113019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3AE4C-902A-8A42-8E0D-233B223DF1F5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CCADB3-2C3B-144A-8040-3711B03FB67C}"/>
                </a:ext>
              </a:extLst>
            </p:cNvPr>
            <p:cNvSpPr/>
            <p:nvPr/>
          </p:nvSpPr>
          <p:spPr>
            <a:xfrm rot="5400000">
              <a:off x="7842783" y="1634935"/>
              <a:ext cx="9690674" cy="113019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 Products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B9EC316-D475-664A-8DFB-6B69EA894C81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</p:spTree>
    <p:extLst>
      <p:ext uri="{BB962C8B-B14F-4D97-AF65-F5344CB8AC3E}">
        <p14:creationId xmlns:p14="http://schemas.microsoft.com/office/powerpoint/2010/main" val="3938858728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61979" y="772644"/>
            <a:ext cx="2932451" cy="2108376"/>
            <a:chOff x="747579" y="7339649"/>
            <a:chExt cx="4252446" cy="3057427"/>
          </a:xfrm>
        </p:grpSpPr>
        <p:sp>
          <p:nvSpPr>
            <p:cNvPr id="5" name="Rectangle 4"/>
            <p:cNvSpPr/>
            <p:nvPr/>
          </p:nvSpPr>
          <p:spPr>
            <a:xfrm>
              <a:off x="747579" y="7984505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7579" y="7339649"/>
              <a:ext cx="4252446" cy="517529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65786" y="3271272"/>
            <a:ext cx="2928644" cy="2140968"/>
            <a:chOff x="5331563" y="7292386"/>
            <a:chExt cx="4246925" cy="3104690"/>
          </a:xfrm>
        </p:grpSpPr>
        <p:sp>
          <p:nvSpPr>
            <p:cNvPr id="8" name="Rectangle 7"/>
            <p:cNvSpPr/>
            <p:nvPr/>
          </p:nvSpPr>
          <p:spPr>
            <a:xfrm>
              <a:off x="5331563" y="7292386"/>
              <a:ext cx="4246925" cy="516857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31563" y="7313100"/>
              <a:ext cx="4246925" cy="3083976"/>
              <a:chOff x="5331563" y="7313100"/>
              <a:chExt cx="4246925" cy="30839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331563" y="7959653"/>
                <a:ext cx="4246925" cy="516857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1563" y="7313100"/>
                <a:ext cx="4246925" cy="516857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359798" y="8634924"/>
                <a:ext cx="4218690" cy="1762152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685257" y="5807048"/>
            <a:ext cx="2943893" cy="2141335"/>
            <a:chOff x="9996665" y="7291502"/>
            <a:chExt cx="4269038" cy="3105222"/>
          </a:xfrm>
        </p:grpSpPr>
        <p:sp>
          <p:nvSpPr>
            <p:cNvPr id="14" name="Rectangle 13"/>
            <p:cNvSpPr/>
            <p:nvPr/>
          </p:nvSpPr>
          <p:spPr>
            <a:xfrm>
              <a:off x="10013257" y="8608220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13257" y="7291502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96665" y="9258876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96699" y="8291564"/>
            <a:ext cx="2932451" cy="2139208"/>
            <a:chOff x="14591720" y="7268824"/>
            <a:chExt cx="4252446" cy="3102137"/>
          </a:xfrm>
        </p:grpSpPr>
        <p:sp>
          <p:nvSpPr>
            <p:cNvPr id="18" name="Rectangle 17"/>
            <p:cNvSpPr/>
            <p:nvPr/>
          </p:nvSpPr>
          <p:spPr>
            <a:xfrm>
              <a:off x="14591720" y="9197767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91720" y="9853433"/>
              <a:ext cx="4252446" cy="51752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591720" y="7268824"/>
              <a:ext cx="4218690" cy="1762152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6699" y="10774361"/>
            <a:ext cx="2932451" cy="2134838"/>
            <a:chOff x="19278935" y="7270224"/>
            <a:chExt cx="4252446" cy="3095801"/>
          </a:xfrm>
        </p:grpSpPr>
        <p:sp>
          <p:nvSpPr>
            <p:cNvPr id="22" name="Rectangle 21"/>
            <p:cNvSpPr/>
            <p:nvPr/>
          </p:nvSpPr>
          <p:spPr>
            <a:xfrm>
              <a:off x="19278935" y="9849168"/>
              <a:ext cx="4246925" cy="516857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78935" y="7270224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99271" y="5488061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5-fold cross validation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for each algo</a:t>
            </a:r>
          </a:p>
        </p:txBody>
      </p:sp>
      <p:sp>
        <p:nvSpPr>
          <p:cNvPr id="30" name="Right Arrow 29"/>
          <p:cNvSpPr/>
          <p:nvPr/>
        </p:nvSpPr>
        <p:spPr>
          <a:xfrm rot="10800000">
            <a:off x="5160358" y="3813865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44525" y="3627692"/>
            <a:ext cx="2709491" cy="71814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Validate</a:t>
            </a:r>
          </a:p>
        </p:txBody>
      </p:sp>
    </p:spTree>
    <p:extLst>
      <p:ext uri="{BB962C8B-B14F-4D97-AF65-F5344CB8AC3E}">
        <p14:creationId xmlns:p14="http://schemas.microsoft.com/office/powerpoint/2010/main" val="2350819696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61979" y="772644"/>
            <a:ext cx="2932451" cy="2108376"/>
            <a:chOff x="747579" y="7339649"/>
            <a:chExt cx="4252446" cy="3057427"/>
          </a:xfrm>
        </p:grpSpPr>
        <p:sp>
          <p:nvSpPr>
            <p:cNvPr id="5" name="Rectangle 4"/>
            <p:cNvSpPr/>
            <p:nvPr/>
          </p:nvSpPr>
          <p:spPr>
            <a:xfrm>
              <a:off x="747579" y="7984505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7579" y="7339649"/>
              <a:ext cx="4252446" cy="517529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65786" y="3271272"/>
            <a:ext cx="2928644" cy="2140968"/>
            <a:chOff x="5331563" y="7292386"/>
            <a:chExt cx="4246925" cy="3104690"/>
          </a:xfrm>
        </p:grpSpPr>
        <p:sp>
          <p:nvSpPr>
            <p:cNvPr id="8" name="Rectangle 7"/>
            <p:cNvSpPr/>
            <p:nvPr/>
          </p:nvSpPr>
          <p:spPr>
            <a:xfrm>
              <a:off x="5331563" y="7292386"/>
              <a:ext cx="4246925" cy="516857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31563" y="7313100"/>
              <a:ext cx="4246925" cy="3083976"/>
              <a:chOff x="5331563" y="7313100"/>
              <a:chExt cx="4246925" cy="30839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331563" y="7959653"/>
                <a:ext cx="4246925" cy="516857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1563" y="7313100"/>
                <a:ext cx="4246925" cy="516857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359798" y="8634924"/>
                <a:ext cx="4218690" cy="1762152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685257" y="5807048"/>
            <a:ext cx="2943893" cy="2141335"/>
            <a:chOff x="9996665" y="7291502"/>
            <a:chExt cx="4269038" cy="3105222"/>
          </a:xfrm>
        </p:grpSpPr>
        <p:sp>
          <p:nvSpPr>
            <p:cNvPr id="14" name="Rectangle 13"/>
            <p:cNvSpPr/>
            <p:nvPr/>
          </p:nvSpPr>
          <p:spPr>
            <a:xfrm>
              <a:off x="10013257" y="8608220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13257" y="7291502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96665" y="9258876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96699" y="8291564"/>
            <a:ext cx="2932451" cy="2139208"/>
            <a:chOff x="14591720" y="7268824"/>
            <a:chExt cx="4252446" cy="3102137"/>
          </a:xfrm>
        </p:grpSpPr>
        <p:sp>
          <p:nvSpPr>
            <p:cNvPr id="18" name="Rectangle 17"/>
            <p:cNvSpPr/>
            <p:nvPr/>
          </p:nvSpPr>
          <p:spPr>
            <a:xfrm>
              <a:off x="14591720" y="9197767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91720" y="9853433"/>
              <a:ext cx="4252446" cy="51752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591720" y="7268824"/>
              <a:ext cx="4218690" cy="1762152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6699" y="10774361"/>
            <a:ext cx="2932451" cy="2134838"/>
            <a:chOff x="19278935" y="7270224"/>
            <a:chExt cx="4252446" cy="3095801"/>
          </a:xfrm>
        </p:grpSpPr>
        <p:sp>
          <p:nvSpPr>
            <p:cNvPr id="22" name="Rectangle 21"/>
            <p:cNvSpPr/>
            <p:nvPr/>
          </p:nvSpPr>
          <p:spPr>
            <a:xfrm>
              <a:off x="19278935" y="9849168"/>
              <a:ext cx="4246925" cy="516857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78935" y="7270224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499271" y="5488061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5-fold cross validation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for each algo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60357" y="5863635"/>
            <a:ext cx="2327275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Continue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Process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.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.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.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.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.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.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.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.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3479910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01509" y="3502793"/>
            <a:ext cx="9849936" cy="7898640"/>
            <a:chOff x="12459909" y="3531368"/>
            <a:chExt cx="9849936" cy="7898640"/>
          </a:xfrm>
        </p:grpSpPr>
        <p:sp>
          <p:nvSpPr>
            <p:cNvPr id="4" name="Rectangle 3"/>
            <p:cNvSpPr/>
            <p:nvPr/>
          </p:nvSpPr>
          <p:spPr>
            <a:xfrm>
              <a:off x="12459910" y="3531368"/>
              <a:ext cx="9849935" cy="7898640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2459910" y="3545843"/>
              <a:ext cx="9849935" cy="130804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7300" b="1" dirty="0">
                  <a:latin typeface="Futura Medium" charset="0"/>
                  <a:ea typeface="Futura Medium" charset="0"/>
                  <a:cs typeface="Futura Medium" charset="0"/>
                </a:rPr>
                <a:t>Validate</a:t>
              </a:r>
              <a:endParaRPr kumimoji="0" lang="en-US" sz="7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459909" y="6807662"/>
              <a:ext cx="9849935" cy="1323437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7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TRAIN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2401509" y="4171292"/>
            <a:ext cx="9849935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2401509" y="3800665"/>
            <a:ext cx="9849935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>
            <a:off x="2401509" y="4551633"/>
            <a:ext cx="9849935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ight Arrow 7"/>
          <p:cNvSpPr/>
          <p:nvPr/>
        </p:nvSpPr>
        <p:spPr>
          <a:xfrm>
            <a:off x="13323883" y="3800665"/>
            <a:ext cx="2613035" cy="741253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095080" y="3517268"/>
            <a:ext cx="1571625" cy="1308048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15997" y="889352"/>
            <a:ext cx="61295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Cross</a:t>
            </a:r>
            <a:r>
              <a:rPr lang="en-US" sz="60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-Validated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Prediction Values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cxnSp>
        <p:nvCxnSpPr>
          <p:cNvPr id="13" name="Straight Connector 12"/>
          <p:cNvCxnSpPr>
            <a:stCxn id="9" idx="1"/>
            <a:endCxn id="9" idx="3"/>
          </p:cNvCxnSpPr>
          <p:nvPr/>
        </p:nvCxnSpPr>
        <p:spPr>
          <a:xfrm>
            <a:off x="17095080" y="4171292"/>
            <a:ext cx="1571625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17095080" y="3800665"/>
            <a:ext cx="1571625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17095080" y="4551633"/>
            <a:ext cx="1571625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8" name="Group 27"/>
          <p:cNvGrpSpPr/>
          <p:nvPr/>
        </p:nvGrpSpPr>
        <p:grpSpPr>
          <a:xfrm>
            <a:off x="15653959" y="7103670"/>
            <a:ext cx="4453865" cy="3706907"/>
            <a:chOff x="16234435" y="6732195"/>
            <a:chExt cx="4453865" cy="3706907"/>
          </a:xfrm>
        </p:grpSpPr>
        <p:grpSp>
          <p:nvGrpSpPr>
            <p:cNvPr id="12" name="Group 11"/>
            <p:cNvGrpSpPr/>
            <p:nvPr/>
          </p:nvGrpSpPr>
          <p:grpSpPr>
            <a:xfrm>
              <a:off x="16234436" y="6732195"/>
              <a:ext cx="4453864" cy="3706907"/>
              <a:chOff x="20447880" y="3517268"/>
              <a:chExt cx="1571625" cy="130804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0447880" y="3517268"/>
                <a:ext cx="1571625" cy="1308048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3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0447880" y="4171292"/>
                <a:ext cx="1571625" cy="0"/>
              </a:xfrm>
              <a:prstGeom prst="line">
                <a:avLst/>
              </a:prstGeom>
              <a:noFill/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0447880" y="3800665"/>
                <a:ext cx="1571625" cy="0"/>
              </a:xfrm>
              <a:prstGeom prst="line">
                <a:avLst/>
              </a:prstGeom>
              <a:noFill/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0447880" y="4551633"/>
                <a:ext cx="1571625" cy="0"/>
              </a:xfrm>
              <a:prstGeom prst="line">
                <a:avLst/>
              </a:prstGeom>
              <a:noFill/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16234436" y="9663505"/>
              <a:ext cx="445386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000" b="1" dirty="0">
                  <a:latin typeface="Futura Medium" charset="0"/>
                  <a:ea typeface="Futura Medium" charset="0"/>
                  <a:cs typeface="Futura Medium" charset="0"/>
                </a:rPr>
                <a:t>30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34436" y="7682960"/>
              <a:ext cx="445386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000" b="1" dirty="0">
                  <a:latin typeface="Futura Medium" charset="0"/>
                  <a:ea typeface="Futura Medium" charset="0"/>
                  <a:cs typeface="Futura Medium" charset="0"/>
                </a:rPr>
                <a:t>5.5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234436" y="8765505"/>
              <a:ext cx="445386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000" b="1" dirty="0">
                  <a:latin typeface="Futura Medium" charset="0"/>
                  <a:ea typeface="Futura Medium" charset="0"/>
                  <a:cs typeface="Futura Medium" charset="0"/>
                </a:rPr>
                <a:t>7</a:t>
              </a:r>
              <a:endPara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234435" y="6805260"/>
              <a:ext cx="445386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10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18109492" y="5116958"/>
            <a:ext cx="1676948" cy="1609534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/>
          <p:nvPr/>
        </p:nvCxnSpPr>
        <p:spPr>
          <a:xfrm rot="5400000">
            <a:off x="15903211" y="5159726"/>
            <a:ext cx="1676948" cy="1609534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70307280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61979" y="772644"/>
            <a:ext cx="2932451" cy="2108376"/>
            <a:chOff x="747579" y="7339649"/>
            <a:chExt cx="4252446" cy="3057427"/>
          </a:xfrm>
        </p:grpSpPr>
        <p:sp>
          <p:nvSpPr>
            <p:cNvPr id="5" name="Rectangle 4"/>
            <p:cNvSpPr/>
            <p:nvPr/>
          </p:nvSpPr>
          <p:spPr>
            <a:xfrm>
              <a:off x="747579" y="7984505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7579" y="7339649"/>
              <a:ext cx="4252446" cy="517529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65786" y="3271272"/>
            <a:ext cx="2928644" cy="2140968"/>
            <a:chOff x="5331563" y="7292386"/>
            <a:chExt cx="4246925" cy="3104690"/>
          </a:xfrm>
        </p:grpSpPr>
        <p:sp>
          <p:nvSpPr>
            <p:cNvPr id="8" name="Rectangle 7"/>
            <p:cNvSpPr/>
            <p:nvPr/>
          </p:nvSpPr>
          <p:spPr>
            <a:xfrm>
              <a:off x="5331563" y="7292386"/>
              <a:ext cx="4246925" cy="516857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31563" y="7313100"/>
              <a:ext cx="4246925" cy="3083976"/>
              <a:chOff x="5331563" y="7313100"/>
              <a:chExt cx="4246925" cy="30839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331563" y="7959653"/>
                <a:ext cx="4246925" cy="516857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1563" y="7313100"/>
                <a:ext cx="4246925" cy="516857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359798" y="8634924"/>
                <a:ext cx="4218690" cy="1762152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685257" y="5807048"/>
            <a:ext cx="2943893" cy="2141335"/>
            <a:chOff x="9996665" y="7291502"/>
            <a:chExt cx="4269038" cy="3105222"/>
          </a:xfrm>
        </p:grpSpPr>
        <p:sp>
          <p:nvSpPr>
            <p:cNvPr id="14" name="Rectangle 13"/>
            <p:cNvSpPr/>
            <p:nvPr/>
          </p:nvSpPr>
          <p:spPr>
            <a:xfrm>
              <a:off x="10013257" y="8608220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13257" y="7291502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96665" y="9258876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96699" y="8291564"/>
            <a:ext cx="2932451" cy="2139208"/>
            <a:chOff x="14591720" y="7268824"/>
            <a:chExt cx="4252446" cy="3102137"/>
          </a:xfrm>
        </p:grpSpPr>
        <p:sp>
          <p:nvSpPr>
            <p:cNvPr id="18" name="Rectangle 17"/>
            <p:cNvSpPr/>
            <p:nvPr/>
          </p:nvSpPr>
          <p:spPr>
            <a:xfrm>
              <a:off x="14591720" y="9197767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91720" y="9853433"/>
              <a:ext cx="4252446" cy="51752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591720" y="7268824"/>
              <a:ext cx="4218690" cy="1762152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6699" y="10774361"/>
            <a:ext cx="2932451" cy="2134838"/>
            <a:chOff x="19278935" y="7270224"/>
            <a:chExt cx="4252446" cy="3095801"/>
          </a:xfrm>
        </p:grpSpPr>
        <p:sp>
          <p:nvSpPr>
            <p:cNvPr id="22" name="Rectangle 21"/>
            <p:cNvSpPr/>
            <p:nvPr/>
          </p:nvSpPr>
          <p:spPr>
            <a:xfrm>
              <a:off x="19278935" y="9849168"/>
              <a:ext cx="4246925" cy="516857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78935" y="7270224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805860" y="772644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05860" y="3742555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05860" y="6686424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05859" y="9630293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27019" y="12552779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821692" y="806157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4821692" y="3759216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4866453" y="6726130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4839052" y="9655877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4902534" y="12552779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99271" y="5026397"/>
            <a:ext cx="830189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collect the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cross-validated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237676012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61979" y="772644"/>
            <a:ext cx="2932451" cy="2108376"/>
            <a:chOff x="747579" y="7339649"/>
            <a:chExt cx="4252446" cy="3057427"/>
          </a:xfrm>
        </p:grpSpPr>
        <p:sp>
          <p:nvSpPr>
            <p:cNvPr id="5" name="Rectangle 4"/>
            <p:cNvSpPr/>
            <p:nvPr/>
          </p:nvSpPr>
          <p:spPr>
            <a:xfrm>
              <a:off x="747579" y="7984505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7579" y="7339649"/>
              <a:ext cx="4252446" cy="517529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65786" y="3271272"/>
            <a:ext cx="2928644" cy="2140968"/>
            <a:chOff x="5331563" y="7292386"/>
            <a:chExt cx="4246925" cy="3104690"/>
          </a:xfrm>
        </p:grpSpPr>
        <p:sp>
          <p:nvSpPr>
            <p:cNvPr id="8" name="Rectangle 7"/>
            <p:cNvSpPr/>
            <p:nvPr/>
          </p:nvSpPr>
          <p:spPr>
            <a:xfrm>
              <a:off x="5331563" y="7292386"/>
              <a:ext cx="4246925" cy="516857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31563" y="7313100"/>
              <a:ext cx="4246925" cy="3083976"/>
              <a:chOff x="5331563" y="7313100"/>
              <a:chExt cx="4246925" cy="30839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331563" y="7959653"/>
                <a:ext cx="4246925" cy="516857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1563" y="7313100"/>
                <a:ext cx="4246925" cy="516857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359798" y="8634924"/>
                <a:ext cx="4218690" cy="1762152"/>
              </a:xfrm>
              <a:prstGeom prst="rect">
                <a:avLst/>
              </a:prstGeom>
              <a:solidFill>
                <a:schemeClr val="tx1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685257" y="5807048"/>
            <a:ext cx="2943893" cy="2141335"/>
            <a:chOff x="9996665" y="7291502"/>
            <a:chExt cx="4269038" cy="3105222"/>
          </a:xfrm>
        </p:grpSpPr>
        <p:sp>
          <p:nvSpPr>
            <p:cNvPr id="14" name="Rectangle 13"/>
            <p:cNvSpPr/>
            <p:nvPr/>
          </p:nvSpPr>
          <p:spPr>
            <a:xfrm>
              <a:off x="10013257" y="8608220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13257" y="7291502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96665" y="9258876"/>
              <a:ext cx="4235568" cy="113784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96699" y="8291564"/>
            <a:ext cx="2932451" cy="2139208"/>
            <a:chOff x="14591720" y="7268824"/>
            <a:chExt cx="4252446" cy="3102137"/>
          </a:xfrm>
        </p:grpSpPr>
        <p:sp>
          <p:nvSpPr>
            <p:cNvPr id="18" name="Rectangle 17"/>
            <p:cNvSpPr/>
            <p:nvPr/>
          </p:nvSpPr>
          <p:spPr>
            <a:xfrm>
              <a:off x="14591720" y="9197767"/>
              <a:ext cx="4252446" cy="517528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91720" y="9853433"/>
              <a:ext cx="4252446" cy="51752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591720" y="7268824"/>
              <a:ext cx="4218690" cy="1762152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6699" y="10774361"/>
            <a:ext cx="2932451" cy="2134838"/>
            <a:chOff x="19278935" y="7270224"/>
            <a:chExt cx="4252446" cy="3095801"/>
          </a:xfrm>
        </p:grpSpPr>
        <p:sp>
          <p:nvSpPr>
            <p:cNvPr id="22" name="Rectangle 21"/>
            <p:cNvSpPr/>
            <p:nvPr/>
          </p:nvSpPr>
          <p:spPr>
            <a:xfrm>
              <a:off x="19278935" y="9849168"/>
              <a:ext cx="4246925" cy="516857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78935" y="7270224"/>
              <a:ext cx="4252446" cy="2412571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805860" y="772644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05860" y="3742555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05860" y="6686424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05859" y="9630293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27019" y="12552779"/>
            <a:ext cx="435889" cy="356884"/>
          </a:xfrm>
          <a:prstGeom prst="rect">
            <a:avLst/>
          </a:prstGeom>
          <a:solidFill>
            <a:srgbClr val="FFFF00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821692" y="806157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4821692" y="3759216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4866453" y="6726130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4839052" y="9655877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4902534" y="12552779"/>
            <a:ext cx="756905" cy="345799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45708" y="4496023"/>
            <a:ext cx="814017" cy="3935613"/>
            <a:chOff x="8987208" y="2268069"/>
            <a:chExt cx="435891" cy="2107448"/>
          </a:xfrm>
        </p:grpSpPr>
        <p:sp>
          <p:nvSpPr>
            <p:cNvPr id="34" name="Rectangle 33"/>
            <p:cNvSpPr/>
            <p:nvPr/>
          </p:nvSpPr>
          <p:spPr>
            <a:xfrm>
              <a:off x="8987210" y="2268069"/>
              <a:ext cx="435889" cy="356884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987210" y="2702578"/>
              <a:ext cx="435889" cy="356884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987210" y="3137087"/>
              <a:ext cx="435889" cy="356884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987209" y="3580774"/>
              <a:ext cx="435889" cy="356884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987208" y="4018633"/>
              <a:ext cx="435889" cy="356884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499271" y="5026397"/>
            <a:ext cx="830189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collect the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cross-validated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predictions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15752173" y="6092060"/>
            <a:ext cx="2613035" cy="741253"/>
          </a:xfrm>
          <a:prstGeom prst="rightArrow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7" name="Right Brace 46"/>
          <p:cNvSpPr/>
          <p:nvPr/>
        </p:nvSpPr>
        <p:spPr>
          <a:xfrm rot="10800000" flipH="1">
            <a:off x="21464806" y="4662675"/>
            <a:ext cx="675419" cy="3628889"/>
          </a:xfrm>
          <a:prstGeom prst="rightBrace">
            <a:avLst>
              <a:gd name="adj1" fmla="val 8333"/>
              <a:gd name="adj2" fmla="val 50420"/>
            </a:avLst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40225" y="5971462"/>
            <a:ext cx="19716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i="1" dirty="0">
                <a:latin typeface="Futura Medium" charset="0"/>
                <a:ea typeface="Futura Medium" charset="0"/>
                <a:cs typeface="Futura Medium" charset="0"/>
              </a:rPr>
              <a:t>N</a:t>
            </a:r>
            <a:endParaRPr kumimoji="0" lang="en-US" sz="6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5561959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82254" y="3774783"/>
            <a:ext cx="1392605" cy="4311941"/>
            <a:chOff x="10750095" y="3513114"/>
            <a:chExt cx="396266" cy="1879773"/>
          </a:xfrm>
        </p:grpSpPr>
        <p:sp>
          <p:nvSpPr>
            <p:cNvPr id="5" name="Rectangle 4"/>
            <p:cNvSpPr/>
            <p:nvPr/>
          </p:nvSpPr>
          <p:spPr>
            <a:xfrm>
              <a:off x="10750097" y="3513114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50098" y="3905686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50097" y="4298258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50096" y="4608371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50095" y="5000315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38373" y="3774783"/>
            <a:ext cx="6192681" cy="4311941"/>
            <a:chOff x="2381249" y="2228850"/>
            <a:chExt cx="3857625" cy="2686050"/>
          </a:xfrm>
        </p:grpSpPr>
        <p:sp>
          <p:nvSpPr>
            <p:cNvPr id="11" name="Rectangle 10"/>
            <p:cNvSpPr/>
            <p:nvPr/>
          </p:nvSpPr>
          <p:spPr>
            <a:xfrm>
              <a:off x="2381249" y="2228850"/>
              <a:ext cx="3857625" cy="2686050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81249" y="3058914"/>
              <a:ext cx="385762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GLM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328446" y="4601168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latin typeface="Futura Medium" charset="0"/>
                <a:ea typeface="Futura Medium" charset="0"/>
                <a:cs typeface="Futura Medium" charset="0"/>
              </a:rPr>
              <a:t>results for 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each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83724356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82254" y="3774783"/>
            <a:ext cx="1392605" cy="4311941"/>
            <a:chOff x="10750095" y="3513114"/>
            <a:chExt cx="396266" cy="1879773"/>
          </a:xfrm>
        </p:grpSpPr>
        <p:sp>
          <p:nvSpPr>
            <p:cNvPr id="5" name="Rectangle 4"/>
            <p:cNvSpPr/>
            <p:nvPr/>
          </p:nvSpPr>
          <p:spPr>
            <a:xfrm>
              <a:off x="10750097" y="3513114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50098" y="3905686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50097" y="4298258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50096" y="4608371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50095" y="5000315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38373" y="3774783"/>
            <a:ext cx="6192681" cy="4311941"/>
            <a:chOff x="2381249" y="2228850"/>
            <a:chExt cx="3857625" cy="2686050"/>
          </a:xfrm>
        </p:grpSpPr>
        <p:sp>
          <p:nvSpPr>
            <p:cNvPr id="11" name="Rectangle 10"/>
            <p:cNvSpPr/>
            <p:nvPr/>
          </p:nvSpPr>
          <p:spPr>
            <a:xfrm>
              <a:off x="2381249" y="2228850"/>
              <a:ext cx="3857625" cy="2686050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81249" y="3252334"/>
              <a:ext cx="3857625" cy="63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DRF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28446" y="4601168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latin typeface="Futura Medium" charset="0"/>
                <a:ea typeface="Futura Medium" charset="0"/>
                <a:cs typeface="Futura Medium" charset="0"/>
              </a:rPr>
              <a:t>results for 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each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900499947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82254" y="3774783"/>
            <a:ext cx="1392605" cy="4311941"/>
            <a:chOff x="10750095" y="3513114"/>
            <a:chExt cx="396266" cy="1879773"/>
          </a:xfrm>
        </p:grpSpPr>
        <p:sp>
          <p:nvSpPr>
            <p:cNvPr id="5" name="Rectangle 4"/>
            <p:cNvSpPr/>
            <p:nvPr/>
          </p:nvSpPr>
          <p:spPr>
            <a:xfrm>
              <a:off x="10750097" y="3513114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50098" y="3905686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50097" y="4298258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50096" y="4608371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50095" y="5000315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38373" y="3774783"/>
            <a:ext cx="6192681" cy="4311941"/>
            <a:chOff x="2381249" y="2228850"/>
            <a:chExt cx="3857625" cy="2686050"/>
          </a:xfrm>
        </p:grpSpPr>
        <p:sp>
          <p:nvSpPr>
            <p:cNvPr id="11" name="Rectangle 10"/>
            <p:cNvSpPr/>
            <p:nvPr/>
          </p:nvSpPr>
          <p:spPr>
            <a:xfrm>
              <a:off x="2381249" y="2228850"/>
              <a:ext cx="3857625" cy="2686050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81249" y="3252334"/>
              <a:ext cx="3857625" cy="63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XRT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28446" y="4601168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latin typeface="Futura Medium" charset="0"/>
                <a:ea typeface="Futura Medium" charset="0"/>
                <a:cs typeface="Futura Medium" charset="0"/>
              </a:rPr>
              <a:t>results for 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each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036848892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82254" y="3774783"/>
            <a:ext cx="1392605" cy="4311941"/>
            <a:chOff x="10750095" y="3513114"/>
            <a:chExt cx="396266" cy="1879773"/>
          </a:xfrm>
        </p:grpSpPr>
        <p:sp>
          <p:nvSpPr>
            <p:cNvPr id="5" name="Rectangle 4"/>
            <p:cNvSpPr/>
            <p:nvPr/>
          </p:nvSpPr>
          <p:spPr>
            <a:xfrm>
              <a:off x="10750097" y="3513114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50098" y="3905686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50097" y="4298258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50096" y="4608371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50095" y="5000315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38373" y="3774783"/>
            <a:ext cx="6192681" cy="4311941"/>
            <a:chOff x="2381249" y="2228850"/>
            <a:chExt cx="3857625" cy="2686050"/>
          </a:xfrm>
        </p:grpSpPr>
        <p:sp>
          <p:nvSpPr>
            <p:cNvPr id="11" name="Rectangle 10"/>
            <p:cNvSpPr/>
            <p:nvPr/>
          </p:nvSpPr>
          <p:spPr>
            <a:xfrm>
              <a:off x="2381249" y="2228850"/>
              <a:ext cx="3857625" cy="2686050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81249" y="3252334"/>
              <a:ext cx="3857625" cy="63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GBM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28446" y="4601168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latin typeface="Futura Medium" charset="0"/>
                <a:ea typeface="Futura Medium" charset="0"/>
                <a:cs typeface="Futura Medium" charset="0"/>
              </a:rPr>
              <a:t>results for 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each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540054975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82254" y="3774783"/>
            <a:ext cx="1392605" cy="4311941"/>
            <a:chOff x="10750095" y="3513114"/>
            <a:chExt cx="396266" cy="1879773"/>
          </a:xfrm>
        </p:grpSpPr>
        <p:sp>
          <p:nvSpPr>
            <p:cNvPr id="5" name="Rectangle 4"/>
            <p:cNvSpPr/>
            <p:nvPr/>
          </p:nvSpPr>
          <p:spPr>
            <a:xfrm>
              <a:off x="10750097" y="3513114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50098" y="3905686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50097" y="4298258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50096" y="4608371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50095" y="5000315"/>
              <a:ext cx="396263" cy="392572"/>
            </a:xfrm>
            <a:prstGeom prst="rect">
              <a:avLst/>
            </a:prstGeom>
            <a:solidFill>
              <a:srgbClr val="FFFF00"/>
            </a:solidFill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38373" y="3774783"/>
            <a:ext cx="6192681" cy="4311941"/>
            <a:chOff x="2381249" y="2228850"/>
            <a:chExt cx="3857625" cy="2686050"/>
          </a:xfrm>
        </p:grpSpPr>
        <p:sp>
          <p:nvSpPr>
            <p:cNvPr id="11" name="Rectangle 10"/>
            <p:cNvSpPr/>
            <p:nvPr/>
          </p:nvSpPr>
          <p:spPr>
            <a:xfrm>
              <a:off x="2381249" y="2228850"/>
              <a:ext cx="3857625" cy="2686050"/>
            </a:xfrm>
            <a:prstGeom prst="rect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81249" y="3252334"/>
              <a:ext cx="3857625" cy="639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DNN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28446" y="4601168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>
                <a:latin typeface="Futura Medium" charset="0"/>
                <a:ea typeface="Futura Medium" charset="0"/>
                <a:cs typeface="Futura Medium" charset="0"/>
              </a:rPr>
              <a:t>results for </a:t>
            </a: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each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3991636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DBFAE-C256-424C-BFC9-36894FEAB6FF}"/>
              </a:ext>
            </a:extLst>
          </p:cNvPr>
          <p:cNvGrpSpPr/>
          <p:nvPr/>
        </p:nvGrpSpPr>
        <p:grpSpPr>
          <a:xfrm>
            <a:off x="7962517" y="2670052"/>
            <a:ext cx="9451206" cy="9451206"/>
            <a:chOff x="7037128" y="1744663"/>
            <a:chExt cx="11301984" cy="113019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3AE4C-902A-8A42-8E0D-233B223DF1F5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1110C7-B50F-CA4C-8C8E-80A7AAE856A3}"/>
                </a:ext>
              </a:extLst>
            </p:cNvPr>
            <p:cNvSpPr/>
            <p:nvPr/>
          </p:nvSpPr>
          <p:spPr>
            <a:xfrm>
              <a:off x="7992535" y="2700070"/>
              <a:ext cx="9391170" cy="9391170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CCADB3-2C3B-144A-8040-3711B03FB67C}"/>
                </a:ext>
              </a:extLst>
            </p:cNvPr>
            <p:cNvSpPr/>
            <p:nvPr/>
          </p:nvSpPr>
          <p:spPr>
            <a:xfrm rot="5400000">
              <a:off x="7842783" y="1634935"/>
              <a:ext cx="9690674" cy="113019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 Products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3D4A7E9-E969-9E48-A6A1-76DB0FDF408E}"/>
              </a:ext>
            </a:extLst>
          </p:cNvPr>
          <p:cNvSpPr txBox="1"/>
          <p:nvPr/>
        </p:nvSpPr>
        <p:spPr>
          <a:xfrm>
            <a:off x="9882898" y="4482611"/>
            <a:ext cx="6731872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H2O-3 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Enterprise Steam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Sparkling Water</a:t>
            </a:r>
            <a:endParaRPr kumimoji="0" lang="en-US" sz="4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utura Medium" panose="020B0602020204020303" pitchFamily="34" charset="-79"/>
              <a:cs typeface="Futura Medium" panose="020B0602020204020303" pitchFamily="34" charset="-79"/>
              <a:sym typeface="Calibri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Driverless AI</a:t>
            </a:r>
            <a:endParaRPr kumimoji="0" lang="en-US" sz="4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utura Medium" panose="020B0602020204020303" pitchFamily="34" charset="-79"/>
              <a:cs typeface="Futura Medium" panose="020B0602020204020303" pitchFamily="34" charset="-79"/>
              <a:sym typeface="Calibri"/>
            </a:endParaRPr>
          </a:p>
          <a:p>
            <a:pPr marL="1143000" marR="0" indent="-1143000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H2O4GPU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3C330-59E5-BE43-BF44-39F53FDB85B9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</p:spTree>
    <p:extLst>
      <p:ext uri="{BB962C8B-B14F-4D97-AF65-F5344CB8AC3E}">
        <p14:creationId xmlns:p14="http://schemas.microsoft.com/office/powerpoint/2010/main" val="695477456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24384000" cy="1651000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atin typeface="Futura Medium" charset="0"/>
                <a:ea typeface="Futura Medium" charset="0"/>
                <a:cs typeface="Futura Medium" charset="0"/>
              </a:rPr>
              <a:t>Stacked Ensemble Steps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016000" y="2133604"/>
            <a:ext cx="22352000" cy="9905998"/>
          </a:xfrm>
          <a:prstGeom prst="rect">
            <a:avLst/>
          </a:prstGeom>
        </p:spPr>
        <p:txBody>
          <a:bodyPr>
            <a:normAutofit/>
          </a:bodyPr>
          <a:lstStyle>
            <a:lvl1pPr marL="685800" marR="0" indent="-685800" algn="l" defTabSz="91440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1pPr>
            <a:lvl2pPr marL="1123950" marR="0" indent="-666750" algn="l" defTabSz="91440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1554480" marR="0" indent="-640080" algn="l" defTabSz="91440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2082800" marR="0" indent="-711200" algn="l" defTabSz="91440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2540000" marR="0" indent="-711200" algn="l" defTabSz="91440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2997200" marR="0" indent="-711200" algn="l" defTabSz="91440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3454400" marR="0" indent="-711200" algn="l" defTabSz="91440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3911600" marR="0" indent="-711200" algn="l" defTabSz="91440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4368800" marR="0" indent="-711200" algn="l" defTabSz="91440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marL="1143000" indent="-1143000" hangingPunct="1">
              <a:lnSpc>
                <a:spcPct val="200000"/>
              </a:lnSpc>
              <a:buFont typeface="+mj-lt"/>
              <a:buAutoNum type="arabicPeriod"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Specify original dataset for training</a:t>
            </a:r>
          </a:p>
          <a:p>
            <a:pPr marL="1143000" indent="-1143000" hangingPunct="1">
              <a:lnSpc>
                <a:spcPct val="200000"/>
              </a:lnSpc>
              <a:buFont typeface="+mj-lt"/>
              <a:buAutoNum type="arabicPeriod"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Specify algorithms with which to train</a:t>
            </a:r>
          </a:p>
          <a:p>
            <a:pPr marL="1143000" indent="-1143000" hangingPunct="1">
              <a:lnSpc>
                <a:spcPct val="200000"/>
              </a:lnSpc>
              <a:buFont typeface="+mj-lt"/>
              <a:buAutoNum type="arabicPeriod"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Stack each algorithm’s cross-validated predictions</a:t>
            </a:r>
          </a:p>
          <a:p>
            <a:pPr marL="1143000" indent="-1143000" hangingPunct="1">
              <a:lnSpc>
                <a:spcPct val="200000"/>
              </a:lnSpc>
              <a:buFont typeface="+mj-lt"/>
              <a:buAutoNum type="arabicPeriod"/>
            </a:pPr>
            <a:r>
              <a:rPr lang="en-US" sz="60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Train final model on cross-validated results</a:t>
            </a:r>
          </a:p>
        </p:txBody>
      </p:sp>
    </p:spTree>
    <p:extLst>
      <p:ext uri="{BB962C8B-B14F-4D97-AF65-F5344CB8AC3E}">
        <p14:creationId xmlns:p14="http://schemas.microsoft.com/office/powerpoint/2010/main" val="3693335901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28482" y="3487915"/>
            <a:ext cx="10015867" cy="6451937"/>
            <a:chOff x="4214483" y="6306642"/>
            <a:chExt cx="5640128" cy="3633210"/>
          </a:xfrm>
        </p:grpSpPr>
        <p:grpSp>
          <p:nvGrpSpPr>
            <p:cNvPr id="24" name="Group 23"/>
            <p:cNvGrpSpPr/>
            <p:nvPr/>
          </p:nvGrpSpPr>
          <p:grpSpPr>
            <a:xfrm>
              <a:off x="4214483" y="6310889"/>
              <a:ext cx="1061548" cy="3628963"/>
              <a:chOff x="10750095" y="3513114"/>
              <a:chExt cx="396266" cy="187977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372780" y="6306642"/>
              <a:ext cx="1061548" cy="3628963"/>
              <a:chOff x="10750095" y="3513114"/>
              <a:chExt cx="396266" cy="187977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522215" y="6306642"/>
              <a:ext cx="1061548" cy="3628963"/>
              <a:chOff x="10750095" y="3513114"/>
              <a:chExt cx="396266" cy="1879773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7652891" y="6306642"/>
              <a:ext cx="1061548" cy="3628963"/>
              <a:chOff x="10750095" y="3513114"/>
              <a:chExt cx="396266" cy="187977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793063" y="6306642"/>
              <a:ext cx="1061548" cy="3628963"/>
              <a:chOff x="10750095" y="3513114"/>
              <a:chExt cx="396266" cy="1879773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36" name="Right Brace 35"/>
          <p:cNvSpPr/>
          <p:nvPr/>
        </p:nvSpPr>
        <p:spPr>
          <a:xfrm rot="5400000" flipH="1">
            <a:off x="6578692" y="-2194517"/>
            <a:ext cx="715431" cy="10015855"/>
          </a:xfrm>
          <a:prstGeom prst="rightBrace">
            <a:avLst>
              <a:gd name="adj1" fmla="val 8333"/>
              <a:gd name="adj2" fmla="val 50420"/>
            </a:avLst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28481" y="389934"/>
            <a:ext cx="1001585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Base Learners’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aseline="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CV</a:t>
            </a:r>
            <a:r>
              <a:rPr lang="en-US" sz="6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 Predictions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3024729" y="3495457"/>
            <a:ext cx="1462801" cy="6444395"/>
            <a:chOff x="10778242" y="6310889"/>
            <a:chExt cx="930669" cy="3628963"/>
          </a:xfrm>
          <a:noFill/>
        </p:grpSpPr>
        <p:sp>
          <p:nvSpPr>
            <p:cNvPr id="40" name="Rectangle 39"/>
            <p:cNvSpPr/>
            <p:nvPr/>
          </p:nvSpPr>
          <p:spPr>
            <a:xfrm>
              <a:off x="10778242" y="6310889"/>
              <a:ext cx="930669" cy="3628963"/>
            </a:xfrm>
            <a:prstGeom prst="rect">
              <a:avLst/>
            </a:prstGeom>
            <a:grp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08986" y="7336342"/>
              <a:ext cx="672661" cy="75015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y</a:t>
              </a:r>
            </a:p>
          </p:txBody>
        </p:sp>
      </p:grpSp>
      <p:sp>
        <p:nvSpPr>
          <p:cNvPr id="42" name="Right Brace 41"/>
          <p:cNvSpPr/>
          <p:nvPr/>
        </p:nvSpPr>
        <p:spPr>
          <a:xfrm rot="5400000" flipH="1">
            <a:off x="13526651" y="2082010"/>
            <a:ext cx="458954" cy="1462801"/>
          </a:xfrm>
          <a:prstGeom prst="rightBrace">
            <a:avLst>
              <a:gd name="adj1" fmla="val 8333"/>
              <a:gd name="adj2" fmla="val 50420"/>
            </a:avLst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024727" y="1313264"/>
            <a:ext cx="77016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Original</a:t>
            </a:r>
            <a:r>
              <a:rPr kumimoji="0" lang="en-US" sz="6000" b="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Target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844730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28482" y="3487915"/>
            <a:ext cx="10015867" cy="6451937"/>
            <a:chOff x="4214483" y="6306642"/>
            <a:chExt cx="5640128" cy="3633210"/>
          </a:xfrm>
        </p:grpSpPr>
        <p:grpSp>
          <p:nvGrpSpPr>
            <p:cNvPr id="24" name="Group 23"/>
            <p:cNvGrpSpPr/>
            <p:nvPr/>
          </p:nvGrpSpPr>
          <p:grpSpPr>
            <a:xfrm>
              <a:off x="4214483" y="6310889"/>
              <a:ext cx="1061548" cy="3628963"/>
              <a:chOff x="10750095" y="3513114"/>
              <a:chExt cx="396266" cy="187977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372780" y="6306642"/>
              <a:ext cx="1061548" cy="3628963"/>
              <a:chOff x="10750095" y="3513114"/>
              <a:chExt cx="396266" cy="187977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522215" y="6306642"/>
              <a:ext cx="1061548" cy="3628963"/>
              <a:chOff x="10750095" y="3513114"/>
              <a:chExt cx="396266" cy="1879773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7652891" y="6306642"/>
              <a:ext cx="1061548" cy="3628963"/>
              <a:chOff x="10750095" y="3513114"/>
              <a:chExt cx="396266" cy="187977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793063" y="6306642"/>
              <a:ext cx="1061548" cy="3628963"/>
              <a:chOff x="10750095" y="3513114"/>
              <a:chExt cx="396266" cy="1879773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1928481" y="11276005"/>
            <a:ext cx="1255904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“Level-one”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data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36" name="Right Brace 35"/>
          <p:cNvSpPr/>
          <p:nvPr/>
        </p:nvSpPr>
        <p:spPr>
          <a:xfrm rot="5400000" flipH="1">
            <a:off x="6578692" y="-2194517"/>
            <a:ext cx="715431" cy="10015855"/>
          </a:xfrm>
          <a:prstGeom prst="rightBrace">
            <a:avLst>
              <a:gd name="adj1" fmla="val 8333"/>
              <a:gd name="adj2" fmla="val 50420"/>
            </a:avLst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3024729" y="3495457"/>
            <a:ext cx="1462801" cy="6444395"/>
            <a:chOff x="10778242" y="6310889"/>
            <a:chExt cx="930669" cy="3628963"/>
          </a:xfrm>
          <a:noFill/>
        </p:grpSpPr>
        <p:sp>
          <p:nvSpPr>
            <p:cNvPr id="40" name="Rectangle 39"/>
            <p:cNvSpPr/>
            <p:nvPr/>
          </p:nvSpPr>
          <p:spPr>
            <a:xfrm>
              <a:off x="10778242" y="6310889"/>
              <a:ext cx="930669" cy="3628963"/>
            </a:xfrm>
            <a:prstGeom prst="rect">
              <a:avLst/>
            </a:prstGeom>
            <a:grp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08986" y="7336342"/>
              <a:ext cx="672661" cy="75015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y</a:t>
              </a:r>
            </a:p>
          </p:txBody>
        </p:sp>
      </p:grpSp>
      <p:sp>
        <p:nvSpPr>
          <p:cNvPr id="42" name="Right Brace 41"/>
          <p:cNvSpPr/>
          <p:nvPr/>
        </p:nvSpPr>
        <p:spPr>
          <a:xfrm rot="5400000" flipH="1">
            <a:off x="13526651" y="2082010"/>
            <a:ext cx="458954" cy="1462801"/>
          </a:xfrm>
          <a:prstGeom prst="rightBrace">
            <a:avLst>
              <a:gd name="adj1" fmla="val 8333"/>
              <a:gd name="adj2" fmla="val 50420"/>
            </a:avLst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024727" y="1313264"/>
            <a:ext cx="77016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Original</a:t>
            </a:r>
            <a:r>
              <a:rPr kumimoji="0" lang="en-US" sz="6000" b="0" i="0" u="none" strike="noStrike" cap="none" spc="0" normalizeH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Target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68" name="Right Brace 67"/>
          <p:cNvSpPr/>
          <p:nvPr/>
        </p:nvSpPr>
        <p:spPr>
          <a:xfrm rot="16200000" flipH="1">
            <a:off x="7850288" y="4399448"/>
            <a:ext cx="715431" cy="12559050"/>
          </a:xfrm>
          <a:prstGeom prst="rightBrace">
            <a:avLst>
              <a:gd name="adj1" fmla="val 8333"/>
              <a:gd name="adj2" fmla="val 50420"/>
            </a:avLst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28481" y="389934"/>
            <a:ext cx="1001585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Base Learners’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aseline="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CV</a:t>
            </a:r>
            <a:r>
              <a:rPr lang="en-US" sz="6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 Predictions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812763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1928481" y="389934"/>
            <a:ext cx="1001585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CACCD6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Base Learners’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rgbClr val="CACCD6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aseline="0" dirty="0">
                <a:solidFill>
                  <a:srgbClr val="CACCD6"/>
                </a:solidFill>
                <a:latin typeface="Futura Medium" charset="0"/>
                <a:ea typeface="Futura Medium" charset="0"/>
                <a:cs typeface="Futura Medium" charset="0"/>
              </a:rPr>
              <a:t>CV</a:t>
            </a:r>
            <a:r>
              <a:rPr lang="en-US" sz="6000" dirty="0">
                <a:solidFill>
                  <a:srgbClr val="CACCD6"/>
                </a:solidFill>
                <a:latin typeface="Futura Medium" charset="0"/>
                <a:ea typeface="Futura Medium" charset="0"/>
                <a:cs typeface="Futura Medium" charset="0"/>
              </a:rPr>
              <a:t> Predictions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CACCD6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28482" y="3487915"/>
            <a:ext cx="10015867" cy="6451937"/>
            <a:chOff x="4214483" y="6306642"/>
            <a:chExt cx="5640128" cy="3633210"/>
          </a:xfrm>
        </p:grpSpPr>
        <p:grpSp>
          <p:nvGrpSpPr>
            <p:cNvPr id="24" name="Group 23"/>
            <p:cNvGrpSpPr/>
            <p:nvPr/>
          </p:nvGrpSpPr>
          <p:grpSpPr>
            <a:xfrm>
              <a:off x="4214483" y="6310889"/>
              <a:ext cx="1061548" cy="3628963"/>
              <a:chOff x="10750095" y="3513114"/>
              <a:chExt cx="396266" cy="187977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372780" y="6306642"/>
              <a:ext cx="1061548" cy="3628963"/>
              <a:chOff x="10750095" y="3513114"/>
              <a:chExt cx="396266" cy="187977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522215" y="6306642"/>
              <a:ext cx="1061548" cy="3628963"/>
              <a:chOff x="10750095" y="3513114"/>
              <a:chExt cx="396266" cy="1879773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7652891" y="6306642"/>
              <a:ext cx="1061548" cy="3628963"/>
              <a:chOff x="10750095" y="3513114"/>
              <a:chExt cx="396266" cy="187977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793063" y="6306642"/>
              <a:ext cx="1061548" cy="3628963"/>
              <a:chOff x="10750095" y="3513114"/>
              <a:chExt cx="396266" cy="1879773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0750097" y="3513114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750098" y="3905686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750097" y="4298258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750096" y="4608371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0750095" y="5000315"/>
                <a:ext cx="396263" cy="392572"/>
              </a:xfrm>
              <a:prstGeom prst="rect">
                <a:avLst/>
              </a:prstGeom>
              <a:solidFill>
                <a:srgbClr val="FFFF00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1928481" y="11276005"/>
            <a:ext cx="1255904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CACCD6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“Level-one”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rgbClr val="CACCD6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data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CACCD6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36" name="Right Brace 35"/>
          <p:cNvSpPr/>
          <p:nvPr/>
        </p:nvSpPr>
        <p:spPr>
          <a:xfrm rot="5400000" flipH="1">
            <a:off x="6578692" y="-2194517"/>
            <a:ext cx="715431" cy="10015855"/>
          </a:xfrm>
          <a:prstGeom prst="rightBrace">
            <a:avLst>
              <a:gd name="adj1" fmla="val 8333"/>
              <a:gd name="adj2" fmla="val 50420"/>
            </a:avLst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CACCD6"/>
              </a:solidFill>
              <a:effectLst/>
              <a:uFillTx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3024729" y="3495457"/>
            <a:ext cx="1462801" cy="6444395"/>
            <a:chOff x="10778242" y="6310889"/>
            <a:chExt cx="930669" cy="3628963"/>
          </a:xfrm>
          <a:noFill/>
        </p:grpSpPr>
        <p:sp>
          <p:nvSpPr>
            <p:cNvPr id="40" name="Rectangle 39"/>
            <p:cNvSpPr/>
            <p:nvPr/>
          </p:nvSpPr>
          <p:spPr>
            <a:xfrm>
              <a:off x="10778242" y="6310889"/>
              <a:ext cx="930669" cy="3628963"/>
            </a:xfrm>
            <a:prstGeom prst="rect">
              <a:avLst/>
            </a:prstGeom>
            <a:grp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908986" y="7336342"/>
              <a:ext cx="672661" cy="75015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y</a:t>
              </a:r>
            </a:p>
          </p:txBody>
        </p:sp>
      </p:grpSp>
      <p:sp>
        <p:nvSpPr>
          <p:cNvPr id="42" name="Right Brace 41"/>
          <p:cNvSpPr/>
          <p:nvPr/>
        </p:nvSpPr>
        <p:spPr>
          <a:xfrm rot="5400000" flipH="1">
            <a:off x="13526651" y="2082010"/>
            <a:ext cx="458954" cy="1462801"/>
          </a:xfrm>
          <a:prstGeom prst="rightBrace">
            <a:avLst>
              <a:gd name="adj1" fmla="val 8333"/>
              <a:gd name="adj2" fmla="val 50420"/>
            </a:avLst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CACCD6"/>
              </a:solidFill>
              <a:effectLst/>
              <a:uFillTx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024727" y="1313264"/>
            <a:ext cx="770165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CACCD6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Original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rgbClr val="CACCD6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Target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CACCD6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68" name="Right Brace 67"/>
          <p:cNvSpPr/>
          <p:nvPr/>
        </p:nvSpPr>
        <p:spPr>
          <a:xfrm rot="16200000" flipH="1">
            <a:off x="7850288" y="4399448"/>
            <a:ext cx="715431" cy="12559050"/>
          </a:xfrm>
          <a:prstGeom prst="rightBrace">
            <a:avLst>
              <a:gd name="adj1" fmla="val 8333"/>
              <a:gd name="adj2" fmla="val 50420"/>
            </a:avLst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CACCD6"/>
              </a:solidFill>
              <a:effectLst/>
              <a:uFillTx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928477" y="485061"/>
            <a:ext cx="12587623" cy="12587623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032614" y="5007923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 metalearner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b="1" dirty="0">
                <a:latin typeface="Futura Medium" charset="0"/>
                <a:ea typeface="Futura Medium" charset="0"/>
                <a:cs typeface="Futura Medium" charset="0"/>
              </a:rPr>
              <a:t>on level-one data</a:t>
            </a:r>
          </a:p>
        </p:txBody>
      </p:sp>
    </p:spTree>
    <p:extLst>
      <p:ext uri="{BB962C8B-B14F-4D97-AF65-F5344CB8AC3E}">
        <p14:creationId xmlns:p14="http://schemas.microsoft.com/office/powerpoint/2010/main" val="3887054895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962018" y="5188693"/>
            <a:ext cx="12554082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GLM</a:t>
            </a:r>
          </a:p>
        </p:txBody>
      </p:sp>
      <p:sp>
        <p:nvSpPr>
          <p:cNvPr id="37" name="Oval 36"/>
          <p:cNvSpPr/>
          <p:nvPr/>
        </p:nvSpPr>
        <p:spPr>
          <a:xfrm>
            <a:off x="1928477" y="485061"/>
            <a:ext cx="12587623" cy="12587623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32614" y="5007923"/>
            <a:ext cx="830189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train </a:t>
            </a: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metalearner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on level-one data</a:t>
            </a:r>
          </a:p>
        </p:txBody>
      </p:sp>
    </p:spTree>
    <p:extLst>
      <p:ext uri="{BB962C8B-B14F-4D97-AF65-F5344CB8AC3E}">
        <p14:creationId xmlns:p14="http://schemas.microsoft.com/office/powerpoint/2010/main" val="1471684260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</a:t>
            </a:r>
            <a:r>
              <a:rPr lang="en-US" dirty="0"/>
              <a:t>H2O’s AutoML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8400" y="2579077"/>
            <a:ext cx="22834600" cy="77200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Imputation, Categorical Encoding &amp; Standardization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Random Grid Search 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Early Stopping for Individual Models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US" sz="66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sz="6600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2</a:t>
            </a: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 Stacked Ensembles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Auto-selects Winning Model</a:t>
            </a:r>
          </a:p>
        </p:txBody>
      </p:sp>
    </p:spTree>
    <p:extLst>
      <p:ext uri="{BB962C8B-B14F-4D97-AF65-F5344CB8AC3E}">
        <p14:creationId xmlns:p14="http://schemas.microsoft.com/office/powerpoint/2010/main" val="3083450725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ctrTitle"/>
          </p:nvPr>
        </p:nvSpPr>
        <p:spPr>
          <a:xfrm>
            <a:off x="0" y="5223712"/>
            <a:ext cx="24384000" cy="32685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dirty="0">
                <a:solidFill>
                  <a:schemeClr val="tx1"/>
                </a:solidFill>
              </a:rPr>
              <a:t>AutoML</a:t>
            </a:r>
            <a:r>
              <a:rPr lang="en-US" dirty="0">
                <a:solidFill>
                  <a:schemeClr val="tx1"/>
                </a:solidFill>
              </a:rPr>
              <a:t> Experience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80069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886199"/>
            <a:ext cx="10015480" cy="930641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Interface: Flow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644404"/>
            <a:ext cx="12192000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2 </a:t>
            </a:r>
            <a:r>
              <a:rPr lang="en-US" sz="4000" dirty="0">
                <a:latin typeface="Futura Medium" charset="0"/>
                <a:ea typeface="Futura Medium" charset="0"/>
                <a:cs typeface="Futura Medium" charset="0"/>
              </a:rPr>
              <a:t>R</a:t>
            </a:r>
            <a:r>
              <a:rPr kumimoji="0" lang="en-US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equired parameters</a:t>
            </a:r>
          </a:p>
          <a:p>
            <a:pPr algn="ctr"/>
            <a:r>
              <a:rPr lang="en-US" sz="4000" dirty="0">
                <a:latin typeface="Futura Medium" charset="0"/>
                <a:ea typeface="Futura Medium" charset="0"/>
                <a:cs typeface="Futura Medium" charset="0"/>
              </a:rPr>
              <a:t>	</a:t>
            </a:r>
            <a:r>
              <a:rPr lang="en-US" sz="4000" dirty="0">
                <a:solidFill>
                  <a:srgbClr val="FFC101"/>
                </a:solidFill>
                <a:latin typeface="Futura Medium" charset="0"/>
                <a:ea typeface="Futura Medium" charset="0"/>
                <a:cs typeface="Futura Medium" charset="0"/>
              </a:rPr>
              <a:t>training frame </a:t>
            </a:r>
            <a:r>
              <a:rPr lang="en-US" sz="40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&amp;</a:t>
            </a:r>
            <a:r>
              <a:rPr lang="en-US" sz="4000" dirty="0">
                <a:solidFill>
                  <a:srgbClr val="FFC101"/>
                </a:solidFill>
                <a:latin typeface="Futura Medium" charset="0"/>
                <a:ea typeface="Futura Medium" charset="0"/>
                <a:cs typeface="Futura Medium" charset="0"/>
              </a:rPr>
              <a:t> response 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607480"/>
            <a:ext cx="24384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Simplify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50554494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Interface: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5" y="2247900"/>
            <a:ext cx="22746131" cy="318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5"/>
          <a:stretch/>
        </p:blipFill>
        <p:spPr>
          <a:xfrm>
            <a:off x="988095" y="5435600"/>
            <a:ext cx="22746131" cy="79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61309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5" y="2059622"/>
            <a:ext cx="8128000" cy="10858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937749" y="2070281"/>
            <a:ext cx="11426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All Documentation @ http://docs.h2o.ai/h2o/latest-stable/</a:t>
            </a:r>
            <a:r>
              <a:rPr lang="en-US" dirty="0" err="1">
                <a:latin typeface="Futura Medium" charset="0"/>
                <a:ea typeface="Futura Medium" charset="0"/>
                <a:cs typeface="Futura Medium" charset="0"/>
              </a:rPr>
              <a:t>index.html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90567" y="2487093"/>
            <a:ext cx="10265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37749" y="11913265"/>
            <a:ext cx="1443504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post questions to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:</a:t>
            </a:r>
            <a:r>
              <a:rPr lang="en-US" sz="36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sz="3600" dirty="0">
                <a:latin typeface="Futura Medium" charset="0"/>
                <a:ea typeface="Futura Medium" charset="0"/>
                <a:cs typeface="Futura Medium" charset="0"/>
                <a:hlinkClick r:id="rId3"/>
              </a:rPr>
              <a:t>https://</a:t>
            </a:r>
            <a:r>
              <a:rPr lang="en-US" sz="3600" dirty="0" err="1">
                <a:latin typeface="Futura Medium" charset="0"/>
                <a:ea typeface="Futura Medium" charset="0"/>
                <a:cs typeface="Futura Medium" charset="0"/>
                <a:hlinkClick r:id="rId3"/>
              </a:rPr>
              <a:t>stackoverflow.com</a:t>
            </a:r>
            <a:r>
              <a:rPr lang="en-US" sz="3600" dirty="0">
                <a:latin typeface="Futura Medium" charset="0"/>
                <a:ea typeface="Futura Medium" charset="0"/>
                <a:cs typeface="Futura Medium" charset="0"/>
                <a:hlinkClick r:id="rId3"/>
              </a:rPr>
              <a:t>/questions/tagged/h2o 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ct val="150000"/>
              </a:lnSpc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Send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questions to me: 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  <a:hlinkClick r:id="rId4"/>
              </a:rPr>
              <a:t>laurend@h2o.ai</a:t>
            </a:r>
            <a:endParaRPr kumimoji="0" lang="en-US" sz="36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49" y="3215740"/>
            <a:ext cx="11673038" cy="7857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66018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DBFAE-C256-424C-BFC9-36894FEAB6FF}"/>
              </a:ext>
            </a:extLst>
          </p:cNvPr>
          <p:cNvGrpSpPr/>
          <p:nvPr/>
        </p:nvGrpSpPr>
        <p:grpSpPr>
          <a:xfrm>
            <a:off x="7962517" y="2670052"/>
            <a:ext cx="9451206" cy="9451206"/>
            <a:chOff x="7037128" y="1744663"/>
            <a:chExt cx="11301984" cy="113019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3AE4C-902A-8A42-8E0D-233B223DF1F5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1110C7-B50F-CA4C-8C8E-80A7AAE856A3}"/>
                </a:ext>
              </a:extLst>
            </p:cNvPr>
            <p:cNvSpPr/>
            <p:nvPr/>
          </p:nvSpPr>
          <p:spPr>
            <a:xfrm>
              <a:off x="7992535" y="2700070"/>
              <a:ext cx="9391170" cy="9391170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CCADB3-2C3B-144A-8040-3711B03FB67C}"/>
                </a:ext>
              </a:extLst>
            </p:cNvPr>
            <p:cNvSpPr/>
            <p:nvPr/>
          </p:nvSpPr>
          <p:spPr>
            <a:xfrm rot="5400000">
              <a:off x="7842783" y="1634935"/>
              <a:ext cx="9690674" cy="113019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 Products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3D4A7E9-E969-9E48-A6A1-76DB0FDF408E}"/>
              </a:ext>
            </a:extLst>
          </p:cNvPr>
          <p:cNvSpPr txBox="1"/>
          <p:nvPr/>
        </p:nvSpPr>
        <p:spPr>
          <a:xfrm>
            <a:off x="9882898" y="4482611"/>
            <a:ext cx="6731872" cy="56425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FFFF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H2O-3 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Enterprise Steam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FFFF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Sparkling Water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Futura Medium" panose="020B0602020204020303" pitchFamily="34" charset="-79"/>
              <a:cs typeface="Futura Medium" panose="020B0602020204020303" pitchFamily="34" charset="-79"/>
              <a:sym typeface="Calibri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Driverless AI</a:t>
            </a:r>
            <a:endParaRPr kumimoji="0" lang="en-US" sz="4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utura Medium" panose="020B0602020204020303" pitchFamily="34" charset="-79"/>
              <a:cs typeface="Futura Medium" panose="020B0602020204020303" pitchFamily="34" charset="-79"/>
              <a:sym typeface="Calibri"/>
            </a:endParaRPr>
          </a:p>
          <a:p>
            <a:pPr marL="1143000" marR="0" indent="-1143000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800" b="1" dirty="0">
                <a:solidFill>
                  <a:srgbClr val="FFFF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H2O4GPU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3C330-59E5-BE43-BF44-39F53FDB85B9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</p:spTree>
    <p:extLst>
      <p:ext uri="{BB962C8B-B14F-4D97-AF65-F5344CB8AC3E}">
        <p14:creationId xmlns:p14="http://schemas.microsoft.com/office/powerpoint/2010/main" val="2368020529"/>
      </p:ext>
    </p:extLst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ctrTitle"/>
          </p:nvPr>
        </p:nvSpPr>
        <p:spPr>
          <a:xfrm>
            <a:off x="0" y="5223712"/>
            <a:ext cx="24384000" cy="32685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sz="10000" dirty="0">
                <a:solidFill>
                  <a:schemeClr val="tx1"/>
                </a:solidFill>
              </a:rPr>
              <a:t>Thanks!</a:t>
            </a:r>
            <a:endParaRPr lang="en-US" sz="5000" i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24414">
            <a:off x="-1197694" y="10356760"/>
            <a:ext cx="18288001" cy="79686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885469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DBFAE-C256-424C-BFC9-36894FEAB6FF}"/>
              </a:ext>
            </a:extLst>
          </p:cNvPr>
          <p:cNvGrpSpPr/>
          <p:nvPr/>
        </p:nvGrpSpPr>
        <p:grpSpPr>
          <a:xfrm>
            <a:off x="7962517" y="2670052"/>
            <a:ext cx="9451206" cy="9451206"/>
            <a:chOff x="7037128" y="1744663"/>
            <a:chExt cx="11301984" cy="113019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3AE4C-902A-8A42-8E0D-233B223DF1F5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1110C7-B50F-CA4C-8C8E-80A7AAE856A3}"/>
                </a:ext>
              </a:extLst>
            </p:cNvPr>
            <p:cNvSpPr/>
            <p:nvPr/>
          </p:nvSpPr>
          <p:spPr>
            <a:xfrm>
              <a:off x="7992535" y="2700070"/>
              <a:ext cx="9391170" cy="9391170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CCADB3-2C3B-144A-8040-3711B03FB67C}"/>
                </a:ext>
              </a:extLst>
            </p:cNvPr>
            <p:cNvSpPr/>
            <p:nvPr/>
          </p:nvSpPr>
          <p:spPr>
            <a:xfrm rot="5400000">
              <a:off x="7842783" y="1634935"/>
              <a:ext cx="9690674" cy="113019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 Products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3C330-59E5-BE43-BF44-39F53FDB85B9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B046-3E3C-6841-8825-71E9D44A53C3}"/>
              </a:ext>
            </a:extLst>
          </p:cNvPr>
          <p:cNvSpPr/>
          <p:nvPr/>
        </p:nvSpPr>
        <p:spPr>
          <a:xfrm rot="5400000">
            <a:off x="9321453" y="3466109"/>
            <a:ext cx="6733332" cy="785291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H2O-3</a:t>
            </a:r>
          </a:p>
        </p:txBody>
      </p:sp>
    </p:spTree>
    <p:extLst>
      <p:ext uri="{BB962C8B-B14F-4D97-AF65-F5344CB8AC3E}">
        <p14:creationId xmlns:p14="http://schemas.microsoft.com/office/powerpoint/2010/main" val="3181953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DBFAE-C256-424C-BFC9-36894FEAB6FF}"/>
              </a:ext>
            </a:extLst>
          </p:cNvPr>
          <p:cNvGrpSpPr/>
          <p:nvPr/>
        </p:nvGrpSpPr>
        <p:grpSpPr>
          <a:xfrm>
            <a:off x="7962517" y="2670052"/>
            <a:ext cx="9451206" cy="9451206"/>
            <a:chOff x="7037128" y="1744663"/>
            <a:chExt cx="11301984" cy="113019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3AE4C-902A-8A42-8E0D-233B223DF1F5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1110C7-B50F-CA4C-8C8E-80A7AAE856A3}"/>
                </a:ext>
              </a:extLst>
            </p:cNvPr>
            <p:cNvSpPr/>
            <p:nvPr/>
          </p:nvSpPr>
          <p:spPr>
            <a:xfrm>
              <a:off x="7992535" y="2700070"/>
              <a:ext cx="9391170" cy="9391170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CCADB3-2C3B-144A-8040-3711B03FB67C}"/>
                </a:ext>
              </a:extLst>
            </p:cNvPr>
            <p:cNvSpPr/>
            <p:nvPr/>
          </p:nvSpPr>
          <p:spPr>
            <a:xfrm rot="5400000">
              <a:off x="7842783" y="1634935"/>
              <a:ext cx="9690674" cy="113019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 Products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3C330-59E5-BE43-BF44-39F53FDB85B9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B046-3E3C-6841-8825-71E9D44A53C3}"/>
              </a:ext>
            </a:extLst>
          </p:cNvPr>
          <p:cNvSpPr/>
          <p:nvPr/>
        </p:nvSpPr>
        <p:spPr>
          <a:xfrm rot="5400000">
            <a:off x="9321453" y="3466109"/>
            <a:ext cx="6733332" cy="785291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629BD-314C-BD4E-AE44-E558DBC52DCF}"/>
              </a:ext>
            </a:extLst>
          </p:cNvPr>
          <p:cNvSpPr txBox="1"/>
          <p:nvPr/>
        </p:nvSpPr>
        <p:spPr>
          <a:xfrm>
            <a:off x="7037128" y="6728806"/>
            <a:ext cx="1130198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The APIs</a:t>
            </a:r>
          </a:p>
        </p:txBody>
      </p:sp>
    </p:spTree>
    <p:extLst>
      <p:ext uri="{BB962C8B-B14F-4D97-AF65-F5344CB8AC3E}">
        <p14:creationId xmlns:p14="http://schemas.microsoft.com/office/powerpoint/2010/main" val="7861880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DBFAE-C256-424C-BFC9-36894FEAB6FF}"/>
              </a:ext>
            </a:extLst>
          </p:cNvPr>
          <p:cNvGrpSpPr/>
          <p:nvPr/>
        </p:nvGrpSpPr>
        <p:grpSpPr>
          <a:xfrm>
            <a:off x="7962517" y="2670052"/>
            <a:ext cx="9451206" cy="9451206"/>
            <a:chOff x="7037128" y="1744663"/>
            <a:chExt cx="11301984" cy="113019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3AE4C-902A-8A42-8E0D-233B223DF1F5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1110C7-B50F-CA4C-8C8E-80A7AAE856A3}"/>
                </a:ext>
              </a:extLst>
            </p:cNvPr>
            <p:cNvSpPr/>
            <p:nvPr/>
          </p:nvSpPr>
          <p:spPr>
            <a:xfrm>
              <a:off x="7992535" y="2700070"/>
              <a:ext cx="9391170" cy="9391170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CCADB3-2C3B-144A-8040-3711B03FB67C}"/>
                </a:ext>
              </a:extLst>
            </p:cNvPr>
            <p:cNvSpPr/>
            <p:nvPr/>
          </p:nvSpPr>
          <p:spPr>
            <a:xfrm rot="5400000">
              <a:off x="7842783" y="1634935"/>
              <a:ext cx="9690674" cy="113019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 Products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3C330-59E5-BE43-BF44-39F53FDB85B9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B046-3E3C-6841-8825-71E9D44A53C3}"/>
              </a:ext>
            </a:extLst>
          </p:cNvPr>
          <p:cNvSpPr/>
          <p:nvPr/>
        </p:nvSpPr>
        <p:spPr>
          <a:xfrm rot="5400000">
            <a:off x="9321453" y="3466109"/>
            <a:ext cx="6733332" cy="785291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629BD-314C-BD4E-AE44-E558DBC52DCF}"/>
              </a:ext>
            </a:extLst>
          </p:cNvPr>
          <p:cNvSpPr txBox="1"/>
          <p:nvPr/>
        </p:nvSpPr>
        <p:spPr>
          <a:xfrm>
            <a:off x="8761468" y="6805750"/>
            <a:ext cx="7853107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Python, R, Scala</a:t>
            </a:r>
            <a:endParaRPr kumimoji="0" lang="en-US" sz="7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utura Medium" panose="020B0602020204020303" pitchFamily="34" charset="-79"/>
              <a:cs typeface="Futura Medium" panose="020B0602020204020303" pitchFamily="34" charset="-79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7781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828800" rtl="0" hangingPunct="0">
              <a:lnSpc>
                <a:spcPct val="200000"/>
              </a:lnSpc>
              <a:spcBef>
                <a:spcPts val="0"/>
              </a:spcBef>
              <a:buSzTx/>
            </a:pPr>
            <a:r>
              <a:rPr lang="en-US" sz="5400" dirty="0">
                <a:latin typeface="Futura Medium" charset="0"/>
                <a:sym typeface="Calibri"/>
              </a:rPr>
              <a:t>What is H2O </a:t>
            </a:r>
          </a:p>
          <a:p>
            <a:pPr defTabSz="1828800" rtl="0" hangingPunct="0">
              <a:lnSpc>
                <a:spcPct val="200000"/>
              </a:lnSpc>
              <a:spcBef>
                <a:spcPts val="0"/>
              </a:spcBef>
              <a:buSzTx/>
            </a:pPr>
            <a:r>
              <a:rPr lang="en-US" sz="5400" dirty="0">
                <a:latin typeface="Futura Medium" charset="0"/>
              </a:rPr>
              <a:t>How does H2O Core work?</a:t>
            </a:r>
          </a:p>
          <a:p>
            <a:pPr defTabSz="1828800" rtl="0" hangingPunct="0">
              <a:lnSpc>
                <a:spcPct val="200000"/>
              </a:lnSpc>
              <a:spcBef>
                <a:spcPts val="0"/>
              </a:spcBef>
              <a:buSzTx/>
            </a:pPr>
            <a:r>
              <a:rPr lang="en-US" sz="5400" dirty="0">
                <a:latin typeface="Futura Medium" charset="0"/>
              </a:rPr>
              <a:t>The Python API</a:t>
            </a:r>
          </a:p>
          <a:p>
            <a:pPr defTabSz="1828800" rtl="0" hangingPunct="0">
              <a:lnSpc>
                <a:spcPct val="200000"/>
              </a:lnSpc>
              <a:spcBef>
                <a:spcPts val="0"/>
              </a:spcBef>
              <a:buSzTx/>
            </a:pPr>
            <a:r>
              <a:rPr lang="en-US" sz="5400" dirty="0">
                <a:latin typeface="Futura Medium" charset="0"/>
                <a:sym typeface="Calibri"/>
              </a:rPr>
              <a:t>The Use Case Dataset</a:t>
            </a:r>
          </a:p>
          <a:p>
            <a:pPr defTabSz="1828800" rtl="0" hangingPunct="0">
              <a:lnSpc>
                <a:spcPct val="200000"/>
              </a:lnSpc>
              <a:spcBef>
                <a:spcPts val="0"/>
              </a:spcBef>
              <a:buSzTx/>
            </a:pPr>
            <a:r>
              <a:rPr lang="en-US" sz="5400" dirty="0">
                <a:latin typeface="Futura Medium" charset="0"/>
                <a:sym typeface="Calibri"/>
              </a:rPr>
              <a:t>How to Learn From Data </a:t>
            </a:r>
          </a:p>
          <a:p>
            <a:pPr defTabSz="1828800" rtl="0" hangingPunct="0">
              <a:lnSpc>
                <a:spcPct val="200000"/>
              </a:lnSpc>
              <a:spcBef>
                <a:spcPts val="0"/>
              </a:spcBef>
              <a:buSzTx/>
            </a:pPr>
            <a:r>
              <a:rPr lang="en-US" sz="5400" dirty="0">
                <a:latin typeface="Futura Medium" charset="0"/>
              </a:rPr>
              <a:t>How to use AutoML?</a:t>
            </a:r>
          </a:p>
        </p:txBody>
      </p:sp>
    </p:spTree>
    <p:extLst>
      <p:ext uri="{BB962C8B-B14F-4D97-AF65-F5344CB8AC3E}">
        <p14:creationId xmlns:p14="http://schemas.microsoft.com/office/powerpoint/2010/main" val="396144814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DBFAE-C256-424C-BFC9-36894FEAB6FF}"/>
              </a:ext>
            </a:extLst>
          </p:cNvPr>
          <p:cNvGrpSpPr/>
          <p:nvPr/>
        </p:nvGrpSpPr>
        <p:grpSpPr>
          <a:xfrm>
            <a:off x="7962517" y="2670052"/>
            <a:ext cx="9451206" cy="9451206"/>
            <a:chOff x="7037128" y="1744663"/>
            <a:chExt cx="11301984" cy="113019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3AE4C-902A-8A42-8E0D-233B223DF1F5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1110C7-B50F-CA4C-8C8E-80A7AAE856A3}"/>
                </a:ext>
              </a:extLst>
            </p:cNvPr>
            <p:cNvSpPr/>
            <p:nvPr/>
          </p:nvSpPr>
          <p:spPr>
            <a:xfrm>
              <a:off x="7992535" y="2700070"/>
              <a:ext cx="9391170" cy="9391170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CCADB3-2C3B-144A-8040-3711B03FB67C}"/>
                </a:ext>
              </a:extLst>
            </p:cNvPr>
            <p:cNvSpPr/>
            <p:nvPr/>
          </p:nvSpPr>
          <p:spPr>
            <a:xfrm rot="5400000">
              <a:off x="7842783" y="1634935"/>
              <a:ext cx="9690674" cy="113019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 Products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3C330-59E5-BE43-BF44-39F53FDB85B9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B046-3E3C-6841-8825-71E9D44A53C3}"/>
              </a:ext>
            </a:extLst>
          </p:cNvPr>
          <p:cNvSpPr/>
          <p:nvPr/>
        </p:nvSpPr>
        <p:spPr>
          <a:xfrm rot="5400000">
            <a:off x="9321453" y="3466109"/>
            <a:ext cx="6733332" cy="785291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H2O-3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E7C2CF-E65C-2641-9F6C-92AE16976A9D}"/>
              </a:ext>
            </a:extLst>
          </p:cNvPr>
          <p:cNvSpPr/>
          <p:nvPr/>
        </p:nvSpPr>
        <p:spPr>
          <a:xfrm>
            <a:off x="9579548" y="4287084"/>
            <a:ext cx="6217142" cy="6217142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A76BB-4CF7-4340-A805-45DC037A1AC5}"/>
              </a:ext>
            </a:extLst>
          </p:cNvPr>
          <p:cNvSpPr/>
          <p:nvPr/>
        </p:nvSpPr>
        <p:spPr>
          <a:xfrm rot="5400000">
            <a:off x="10022733" y="4336451"/>
            <a:ext cx="5330772" cy="62171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42782481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DBFAE-C256-424C-BFC9-36894FEAB6FF}"/>
              </a:ext>
            </a:extLst>
          </p:cNvPr>
          <p:cNvGrpSpPr/>
          <p:nvPr/>
        </p:nvGrpSpPr>
        <p:grpSpPr>
          <a:xfrm>
            <a:off x="7962517" y="2670052"/>
            <a:ext cx="9451206" cy="9451206"/>
            <a:chOff x="7037128" y="1744663"/>
            <a:chExt cx="11301984" cy="113019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3AE4C-902A-8A42-8E0D-233B223DF1F5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1110C7-B50F-CA4C-8C8E-80A7AAE856A3}"/>
                </a:ext>
              </a:extLst>
            </p:cNvPr>
            <p:cNvSpPr/>
            <p:nvPr/>
          </p:nvSpPr>
          <p:spPr>
            <a:xfrm>
              <a:off x="7992535" y="2700070"/>
              <a:ext cx="9391170" cy="9391170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CCADB3-2C3B-144A-8040-3711B03FB67C}"/>
                </a:ext>
              </a:extLst>
            </p:cNvPr>
            <p:cNvSpPr/>
            <p:nvPr/>
          </p:nvSpPr>
          <p:spPr>
            <a:xfrm rot="5400000">
              <a:off x="7842783" y="1634935"/>
              <a:ext cx="9690674" cy="113019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 Products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3C330-59E5-BE43-BF44-39F53FDB85B9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B046-3E3C-6841-8825-71E9D44A53C3}"/>
              </a:ext>
            </a:extLst>
          </p:cNvPr>
          <p:cNvSpPr/>
          <p:nvPr/>
        </p:nvSpPr>
        <p:spPr>
          <a:xfrm rot="5400000">
            <a:off x="9321453" y="3466109"/>
            <a:ext cx="6733332" cy="785291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H2O-3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E7C2CF-E65C-2641-9F6C-92AE16976A9D}"/>
              </a:ext>
            </a:extLst>
          </p:cNvPr>
          <p:cNvSpPr/>
          <p:nvPr/>
        </p:nvSpPr>
        <p:spPr>
          <a:xfrm>
            <a:off x="9579548" y="4287084"/>
            <a:ext cx="6217142" cy="6217142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A76BB-4CF7-4340-A805-45DC037A1AC5}"/>
              </a:ext>
            </a:extLst>
          </p:cNvPr>
          <p:cNvSpPr/>
          <p:nvPr/>
        </p:nvSpPr>
        <p:spPr>
          <a:xfrm rot="5400000">
            <a:off x="10022733" y="4336451"/>
            <a:ext cx="5330772" cy="62171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02DF27-67E5-6947-B793-C5968F90D187}"/>
              </a:ext>
            </a:extLst>
          </p:cNvPr>
          <p:cNvSpPr/>
          <p:nvPr/>
        </p:nvSpPr>
        <p:spPr>
          <a:xfrm>
            <a:off x="10773953" y="5449824"/>
            <a:ext cx="3854286" cy="3854288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E59D4-8635-374D-ABFE-B4A01A21A0B2}"/>
              </a:ext>
            </a:extLst>
          </p:cNvPr>
          <p:cNvSpPr/>
          <p:nvPr/>
        </p:nvSpPr>
        <p:spPr>
          <a:xfrm>
            <a:off x="11339031" y="6888397"/>
            <a:ext cx="2698175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H2O-Core</a:t>
            </a:r>
          </a:p>
        </p:txBody>
      </p:sp>
    </p:spTree>
    <p:extLst>
      <p:ext uri="{BB962C8B-B14F-4D97-AF65-F5344CB8AC3E}">
        <p14:creationId xmlns:p14="http://schemas.microsoft.com/office/powerpoint/2010/main" val="23940128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DBFAE-C256-424C-BFC9-36894FEAB6FF}"/>
              </a:ext>
            </a:extLst>
          </p:cNvPr>
          <p:cNvGrpSpPr/>
          <p:nvPr/>
        </p:nvGrpSpPr>
        <p:grpSpPr>
          <a:xfrm>
            <a:off x="7962517" y="2670052"/>
            <a:ext cx="9451206" cy="9451206"/>
            <a:chOff x="7037128" y="1744663"/>
            <a:chExt cx="11301984" cy="113019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3AE4C-902A-8A42-8E0D-233B223DF1F5}"/>
                </a:ext>
              </a:extLst>
            </p:cNvPr>
            <p:cNvSpPr/>
            <p:nvPr/>
          </p:nvSpPr>
          <p:spPr>
            <a:xfrm>
              <a:off x="7037128" y="1744663"/>
              <a:ext cx="11301984" cy="11301984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1110C7-B50F-CA4C-8C8E-80A7AAE856A3}"/>
                </a:ext>
              </a:extLst>
            </p:cNvPr>
            <p:cNvSpPr/>
            <p:nvPr/>
          </p:nvSpPr>
          <p:spPr>
            <a:xfrm>
              <a:off x="7992535" y="2700070"/>
              <a:ext cx="9391170" cy="9391170"/>
            </a:xfrm>
            <a:prstGeom prst="ellipse">
              <a:avLst/>
            </a:prstGeom>
            <a:solidFill>
              <a:schemeClr val="tx1"/>
            </a:solidFill>
            <a:ln w="5715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CCADB3-2C3B-144A-8040-3711B03FB67C}"/>
                </a:ext>
              </a:extLst>
            </p:cNvPr>
            <p:cNvSpPr/>
            <p:nvPr/>
          </p:nvSpPr>
          <p:spPr>
            <a:xfrm rot="5400000">
              <a:off x="7842783" y="1634935"/>
              <a:ext cx="9690674" cy="113019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Circle">
                <a:avLst>
                  <a:gd name="adj" fmla="val 8857144"/>
                </a:avLst>
              </a:prstTxWarp>
              <a:spAutoFit/>
            </a:bodyPr>
            <a:lstStyle/>
            <a:p>
              <a:pPr algn="ctr"/>
              <a:r>
                <a:rPr lang="en-US" sz="4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H2O Products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3C330-59E5-BE43-BF44-39F53FDB85B9}"/>
              </a:ext>
            </a:extLst>
          </p:cNvPr>
          <p:cNvSpPr/>
          <p:nvPr/>
        </p:nvSpPr>
        <p:spPr>
          <a:xfrm rot="5400000">
            <a:off x="7915935" y="1561783"/>
            <a:ext cx="9690674" cy="11301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H2O.ai the Company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B046-3E3C-6841-8825-71E9D44A53C3}"/>
              </a:ext>
            </a:extLst>
          </p:cNvPr>
          <p:cNvSpPr/>
          <p:nvPr/>
        </p:nvSpPr>
        <p:spPr>
          <a:xfrm rot="5400000">
            <a:off x="9321453" y="3466109"/>
            <a:ext cx="6733332" cy="785291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H2O-3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E7C2CF-E65C-2641-9F6C-92AE16976A9D}"/>
              </a:ext>
            </a:extLst>
          </p:cNvPr>
          <p:cNvSpPr/>
          <p:nvPr/>
        </p:nvSpPr>
        <p:spPr>
          <a:xfrm>
            <a:off x="9579548" y="4287084"/>
            <a:ext cx="6217142" cy="6217142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A76BB-4CF7-4340-A805-45DC037A1AC5}"/>
              </a:ext>
            </a:extLst>
          </p:cNvPr>
          <p:cNvSpPr/>
          <p:nvPr/>
        </p:nvSpPr>
        <p:spPr>
          <a:xfrm rot="5400000">
            <a:off x="10022733" y="4336451"/>
            <a:ext cx="5330772" cy="62171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8857144"/>
              </a:avLst>
            </a:prstTxWarp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02DF27-67E5-6947-B793-C5968F90D187}"/>
              </a:ext>
            </a:extLst>
          </p:cNvPr>
          <p:cNvSpPr/>
          <p:nvPr/>
        </p:nvSpPr>
        <p:spPr>
          <a:xfrm>
            <a:off x="10773953" y="5449824"/>
            <a:ext cx="3854286" cy="3854288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E59D4-8635-374D-ABFE-B4A01A21A0B2}"/>
              </a:ext>
            </a:extLst>
          </p:cNvPr>
          <p:cNvSpPr/>
          <p:nvPr/>
        </p:nvSpPr>
        <p:spPr>
          <a:xfrm>
            <a:off x="11921723" y="6888397"/>
            <a:ext cx="1532792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95100988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27553E-7302-9747-9FA2-1B6CDD2C93CA}"/>
              </a:ext>
            </a:extLst>
          </p:cNvPr>
          <p:cNvSpPr/>
          <p:nvPr/>
        </p:nvSpPr>
        <p:spPr>
          <a:xfrm>
            <a:off x="0" y="36576"/>
            <a:ext cx="24384000" cy="13716000"/>
          </a:xfrm>
          <a:prstGeom prst="rect">
            <a:avLst/>
          </a:prstGeom>
          <a:solidFill>
            <a:schemeClr val="tx1"/>
          </a:solidFill>
          <a:ln w="50800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FA7C2-BAF6-8741-882D-81AF80E8106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rgbClr val="FFFFFF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DFA9D9-DBCF-BB42-AA98-2218A4A95F53}"/>
              </a:ext>
            </a:extLst>
          </p:cNvPr>
          <p:cNvSpPr/>
          <p:nvPr/>
        </p:nvSpPr>
        <p:spPr>
          <a:xfrm>
            <a:off x="7037128" y="1744663"/>
            <a:ext cx="11301984" cy="11301984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736369-9774-BC4C-9A30-B78BE027E6AD}"/>
              </a:ext>
            </a:extLst>
          </p:cNvPr>
          <p:cNvSpPr/>
          <p:nvPr/>
        </p:nvSpPr>
        <p:spPr>
          <a:xfrm>
            <a:off x="7962517" y="2670052"/>
            <a:ext cx="9451206" cy="9451206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5FE6CF-B566-4044-84D8-430337D704CD}"/>
              </a:ext>
            </a:extLst>
          </p:cNvPr>
          <p:cNvSpPr/>
          <p:nvPr/>
        </p:nvSpPr>
        <p:spPr>
          <a:xfrm>
            <a:off x="8761663" y="3469199"/>
            <a:ext cx="7852912" cy="7852912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6A0A68-E6F5-6F45-8DF8-429AC047CC74}"/>
              </a:ext>
            </a:extLst>
          </p:cNvPr>
          <p:cNvSpPr/>
          <p:nvPr/>
        </p:nvSpPr>
        <p:spPr>
          <a:xfrm>
            <a:off x="9579548" y="4287084"/>
            <a:ext cx="6217142" cy="6217142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9DB07B-EDF0-544E-A2DE-4693D0DDF962}"/>
              </a:ext>
            </a:extLst>
          </p:cNvPr>
          <p:cNvSpPr/>
          <p:nvPr/>
        </p:nvSpPr>
        <p:spPr>
          <a:xfrm>
            <a:off x="10773953" y="5449824"/>
            <a:ext cx="3854286" cy="3854288"/>
          </a:xfrm>
          <a:prstGeom prst="ellipse">
            <a:avLst/>
          </a:prstGeom>
          <a:solidFill>
            <a:schemeClr val="tx1"/>
          </a:solidFill>
          <a:ln w="57150" cap="flat">
            <a:solidFill>
              <a:srgbClr val="FFFF00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2AD88-1D5F-8F48-9B3D-4B63C3BC6308}"/>
              </a:ext>
            </a:extLst>
          </p:cNvPr>
          <p:cNvSpPr/>
          <p:nvPr/>
        </p:nvSpPr>
        <p:spPr>
          <a:xfrm>
            <a:off x="18511731" y="2638202"/>
            <a:ext cx="15055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402321-7208-3E44-89F0-7C1205A3A563}"/>
              </a:ext>
            </a:extLst>
          </p:cNvPr>
          <p:cNvSpPr txBox="1">
            <a:spLocks/>
          </p:cNvSpPr>
          <p:nvPr/>
        </p:nvSpPr>
        <p:spPr>
          <a:xfrm>
            <a:off x="438912" y="533622"/>
            <a:ext cx="9948672" cy="1763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 charset="0"/>
                <a:ea typeface="Futura"/>
                <a:cs typeface="Futura"/>
                <a:sym typeface="Futura"/>
              </a:defRPr>
            </a:lvl1pPr>
            <a:lvl2pPr marL="0" marR="0" indent="2286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0" marR="0" indent="4572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0" marR="0" indent="6858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0" marR="0" indent="9144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0" marR="0" indent="11430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0" marR="0" indent="13716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0" marR="0" indent="16002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0" marR="0" indent="182880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600" baseline="0">
                <a:ln>
                  <a:noFill/>
                </a:ln>
                <a:solidFill>
                  <a:srgbClr val="000000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Where does H2O-3 Fit?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90EBFF-E8AD-784B-8499-ABC908085EF5}"/>
              </a:ext>
            </a:extLst>
          </p:cNvPr>
          <p:cNvCxnSpPr>
            <a:cxnSpLocks/>
          </p:cNvCxnSpPr>
          <p:nvPr/>
        </p:nvCxnSpPr>
        <p:spPr>
          <a:xfrm flipH="1">
            <a:off x="12701096" y="3086970"/>
            <a:ext cx="5511773" cy="899814"/>
          </a:xfrm>
          <a:prstGeom prst="straightConnector1">
            <a:avLst/>
          </a:prstGeom>
          <a:noFill/>
          <a:ln w="92075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142531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27553E-7302-9747-9FA2-1B6CDD2C93CA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 w="50800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2B2918-5EA5-584C-BC48-72F797191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30" y="2951671"/>
            <a:ext cx="12117486" cy="8078324"/>
          </a:xfrm>
          <a:prstGeom prst="rect">
            <a:avLst/>
          </a:prstGeom>
          <a:effectLst>
            <a:softEdge rad="8763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5A3F0-97F9-8641-825A-03611B356408}"/>
              </a:ext>
            </a:extLst>
          </p:cNvPr>
          <p:cNvSpPr/>
          <p:nvPr/>
        </p:nvSpPr>
        <p:spPr>
          <a:xfrm>
            <a:off x="16391828" y="2271800"/>
            <a:ext cx="15055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60A14D-E080-AA47-A195-2D644C87CC8D}"/>
              </a:ext>
            </a:extLst>
          </p:cNvPr>
          <p:cNvCxnSpPr>
            <a:cxnSpLocks/>
          </p:cNvCxnSpPr>
          <p:nvPr/>
        </p:nvCxnSpPr>
        <p:spPr>
          <a:xfrm flipH="1">
            <a:off x="10581193" y="2720568"/>
            <a:ext cx="5511773" cy="899814"/>
          </a:xfrm>
          <a:prstGeom prst="straightConnector1">
            <a:avLst/>
          </a:prstGeom>
          <a:noFill/>
          <a:ln w="92075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1206998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Pipeline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4735" y="4470400"/>
            <a:ext cx="23335237" cy="4684173"/>
            <a:chOff x="309767" y="1364882"/>
            <a:chExt cx="11600887" cy="2328692"/>
          </a:xfrm>
        </p:grpSpPr>
        <p:grpSp>
          <p:nvGrpSpPr>
            <p:cNvPr id="5" name="Group 4"/>
            <p:cNvGrpSpPr/>
            <p:nvPr/>
          </p:nvGrpSpPr>
          <p:grpSpPr>
            <a:xfrm>
              <a:off x="11226795" y="2252746"/>
              <a:ext cx="683859" cy="828804"/>
              <a:chOff x="11226800" y="2252746"/>
              <a:chExt cx="683859" cy="828804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1605858" y="2252746"/>
                <a:ext cx="304801" cy="828804"/>
                <a:chOff x="11605858" y="2252746"/>
                <a:chExt cx="304801" cy="828804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11605858" y="2262505"/>
                  <a:ext cx="299856" cy="8190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29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605859" y="2252746"/>
                  <a:ext cx="304800" cy="825500"/>
                </a:xfrm>
                <a:prstGeom prst="rect">
                  <a:avLst/>
                </a:prstGeom>
              </p:spPr>
            </p:pic>
          </p:grpSp>
          <p:cxnSp>
            <p:nvCxnSpPr>
              <p:cNvPr id="57" name="Straight Arrow Connector 56"/>
              <p:cNvCxnSpPr/>
              <p:nvPr/>
            </p:nvCxnSpPr>
            <p:spPr>
              <a:xfrm>
                <a:off x="11226800" y="26544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9798264" y="1826139"/>
              <a:ext cx="1352331" cy="1439404"/>
              <a:chOff x="9798268" y="1826139"/>
              <a:chExt cx="1352332" cy="1439404"/>
            </a:xfrm>
          </p:grpSpPr>
          <p:grpSp>
            <p:nvGrpSpPr>
              <p:cNvPr id="51" name="Group 568"/>
              <p:cNvGrpSpPr/>
              <p:nvPr/>
            </p:nvGrpSpPr>
            <p:grpSpPr>
              <a:xfrm>
                <a:off x="10101127" y="2133916"/>
                <a:ext cx="1049473" cy="1131627"/>
                <a:chOff x="0" y="0"/>
                <a:chExt cx="780860" cy="841987"/>
              </a:xfrm>
            </p:grpSpPr>
            <p:pic>
              <p:nvPicPr>
                <p:cNvPr id="54" name="noun_324944_cc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17446" t="8329" r="17446" b="21465"/>
                <a:stretch>
                  <a:fillRect/>
                </a:stretch>
              </p:blipFill>
              <p:spPr>
                <a:xfrm>
                  <a:off x="0" y="0"/>
                  <a:ext cx="780861" cy="8419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5" name="noun_24030_cc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9486" t="6666" r="14778" b="21343"/>
                <a:stretch>
                  <a:fillRect/>
                </a:stretch>
              </p:blipFill>
              <p:spPr>
                <a:xfrm>
                  <a:off x="101839" y="331287"/>
                  <a:ext cx="288576" cy="2743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52" name="TextBox 51"/>
              <p:cNvSpPr txBox="1"/>
              <p:nvPr/>
            </p:nvSpPr>
            <p:spPr>
              <a:xfrm flipH="1">
                <a:off x="10101127" y="1826139"/>
                <a:ext cx="1022770" cy="260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/>
                  <a:t>Model</a:t>
                </a: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9798268" y="26544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8589053" y="1757216"/>
              <a:ext cx="1292277" cy="1238266"/>
              <a:chOff x="8589056" y="1757216"/>
              <a:chExt cx="1292278" cy="1238266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9028945" y="2313474"/>
                <a:ext cx="682008" cy="682008"/>
              </a:xfrm>
              <a:prstGeom prst="ellipse">
                <a:avLst/>
              </a:prstGeom>
              <a:solidFill>
                <a:srgbClr val="E67F00"/>
              </a:solidFill>
              <a:ln>
                <a:solidFill>
                  <a:srgbClr val="E6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7200" b="1">
                    <a:solidFill>
                      <a:schemeClr val="tx1"/>
                    </a:solidFill>
                    <a:latin typeface="Apple Chancery" charset="0"/>
                    <a:ea typeface="Apple Chancery" charset="0"/>
                    <a:cs typeface="Apple Chancery" charset="0"/>
                  </a:rPr>
                  <a:t>M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flipH="1">
                <a:off x="8858564" y="1757216"/>
                <a:ext cx="1022770" cy="47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Model</a:t>
                </a:r>
              </a:p>
              <a:p>
                <a:pPr algn="ctr"/>
                <a:r>
                  <a:rPr lang="en-US" b="1" dirty="0"/>
                  <a:t>Training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8589056" y="26544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7024318" y="2259201"/>
              <a:ext cx="1496219" cy="825500"/>
              <a:chOff x="7024321" y="2259201"/>
              <a:chExt cx="1496220" cy="82550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7377541" y="2259201"/>
                <a:ext cx="1143000" cy="825500"/>
                <a:chOff x="7377541" y="2259201"/>
                <a:chExt cx="1143000" cy="82550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377541" y="2259201"/>
                  <a:ext cx="1143000" cy="8190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29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7541" y="2259201"/>
                  <a:ext cx="1143000" cy="825500"/>
                </a:xfrm>
                <a:prstGeom prst="rect">
                  <a:avLst/>
                </a:prstGeom>
              </p:spPr>
            </p:pic>
          </p:grpSp>
          <p:cxnSp>
            <p:nvCxnSpPr>
              <p:cNvPr id="43" name="Straight Arrow Connector 42"/>
              <p:cNvCxnSpPr/>
              <p:nvPr/>
            </p:nvCxnSpPr>
            <p:spPr>
              <a:xfrm>
                <a:off x="7024321" y="2665496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5035567" y="2011468"/>
              <a:ext cx="1988751" cy="853304"/>
              <a:chOff x="5035569" y="2011468"/>
              <a:chExt cx="1988752" cy="853304"/>
            </a:xfrm>
          </p:grpSpPr>
          <p:sp>
            <p:nvSpPr>
              <p:cNvPr id="39" name="Can 38"/>
              <p:cNvSpPr/>
              <p:nvPr/>
            </p:nvSpPr>
            <p:spPr>
              <a:xfrm rot="5400000">
                <a:off x="5991610" y="1958041"/>
                <a:ext cx="330084" cy="1483378"/>
              </a:xfrm>
              <a:prstGeom prst="can">
                <a:avLst/>
              </a:prstGeom>
              <a:solidFill>
                <a:srgbClr val="E67F00"/>
              </a:solidFill>
              <a:ln>
                <a:solidFill>
                  <a:srgbClr val="E6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00" b="1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flipH="1">
                <a:off x="5348319" y="2011468"/>
                <a:ext cx="1676002" cy="47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/>
                  <a:t>Feature</a:t>
                </a:r>
              </a:p>
              <a:p>
                <a:pPr algn="ctr"/>
                <a:r>
                  <a:rPr lang="en-US" b="1" dirty="0"/>
                  <a:t>Engineering</a:t>
                </a: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>
                <a:off x="5035569" y="26544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3420053" y="2266831"/>
              <a:ext cx="1515708" cy="829950"/>
              <a:chOff x="3420054" y="2266831"/>
              <a:chExt cx="1515709" cy="82995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799113" y="2266831"/>
                <a:ext cx="1136650" cy="829950"/>
                <a:chOff x="3799113" y="2266831"/>
                <a:chExt cx="1136650" cy="82995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00538" y="2277736"/>
                  <a:ext cx="1109051" cy="8190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29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9113" y="2266831"/>
                  <a:ext cx="1136650" cy="825500"/>
                </a:xfrm>
                <a:prstGeom prst="rect">
                  <a:avLst/>
                </a:prstGeom>
              </p:spPr>
            </p:pic>
          </p:grpSp>
          <p:cxnSp>
            <p:nvCxnSpPr>
              <p:cNvPr id="36" name="Straight Arrow Connector 35"/>
              <p:cNvCxnSpPr/>
              <p:nvPr/>
            </p:nvCxnSpPr>
            <p:spPr>
              <a:xfrm>
                <a:off x="3420054" y="26798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09767" y="1364882"/>
              <a:ext cx="896775" cy="825500"/>
              <a:chOff x="468580" y="1310036"/>
              <a:chExt cx="896776" cy="8255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68580" y="1310036"/>
                <a:ext cx="887295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006" y="1310036"/>
                <a:ext cx="895350" cy="82550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936273" y="1900400"/>
              <a:ext cx="900295" cy="825500"/>
              <a:chOff x="1095087" y="1845554"/>
              <a:chExt cx="900295" cy="8255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095087" y="1852009"/>
                <a:ext cx="880914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032" y="1845554"/>
                <a:ext cx="895350" cy="8255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739933" y="2868074"/>
              <a:ext cx="996949" cy="825500"/>
              <a:chOff x="985726" y="4109347"/>
              <a:chExt cx="996950" cy="8255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000161" y="4109347"/>
                <a:ext cx="975839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5726" y="4109347"/>
                <a:ext cx="996950" cy="825500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35851" y="1774404"/>
              <a:ext cx="2763261" cy="1509092"/>
              <a:chOff x="1035851" y="1774404"/>
              <a:chExt cx="2763262" cy="1509092"/>
            </a:xfrm>
          </p:grpSpPr>
          <p:sp>
            <p:nvSpPr>
              <p:cNvPr id="18" name="TextBox 17"/>
              <p:cNvSpPr txBox="1"/>
              <p:nvPr/>
            </p:nvSpPr>
            <p:spPr>
              <a:xfrm flipH="1">
                <a:off x="2327333" y="1792602"/>
                <a:ext cx="1471780" cy="47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Data Integration</a:t>
                </a:r>
              </a:p>
              <a:p>
                <a:pPr algn="ctr"/>
                <a:r>
                  <a:rPr lang="en-US" b="1" dirty="0"/>
                  <a:t>&amp; Quality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641257" y="2358726"/>
                <a:ext cx="682008" cy="682008"/>
                <a:chOff x="8027480" y="3926374"/>
                <a:chExt cx="682008" cy="682008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8027480" y="3926374"/>
                  <a:ext cx="682008" cy="682008"/>
                </a:xfrm>
                <a:prstGeom prst="ellipse">
                  <a:avLst/>
                </a:prstGeom>
                <a:solidFill>
                  <a:srgbClr val="E67F00"/>
                </a:solidFill>
                <a:ln>
                  <a:solidFill>
                    <a:srgbClr val="E67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400" b="1"/>
                </a:p>
              </p:txBody>
            </p:sp>
            <p:sp>
              <p:nvSpPr>
                <p:cNvPr id="28" name="Cross 27"/>
                <p:cNvSpPr/>
                <p:nvPr/>
              </p:nvSpPr>
              <p:spPr>
                <a:xfrm>
                  <a:off x="8197982" y="4096876"/>
                  <a:ext cx="341004" cy="341004"/>
                </a:xfrm>
                <a:prstGeom prst="plus">
                  <a:avLst>
                    <a:gd name="adj" fmla="val 43621"/>
                  </a:avLst>
                </a:prstGeom>
                <a:solidFill>
                  <a:srgbClr val="FFFFFF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29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cxnSp>
            <p:nvCxnSpPr>
              <p:cNvPr id="20" name="Straight Arrow Connector 19"/>
              <p:cNvCxnSpPr/>
              <p:nvPr/>
            </p:nvCxnSpPr>
            <p:spPr>
              <a:xfrm>
                <a:off x="1035851" y="2808211"/>
                <a:ext cx="160540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383692" y="2952151"/>
                <a:ext cx="335557" cy="3254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1736883" y="3283496"/>
                <a:ext cx="64680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206543" y="1774404"/>
                <a:ext cx="7571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56" idx="1"/>
              </p:cNvCxnSpPr>
              <p:nvPr/>
            </p:nvCxnSpPr>
            <p:spPr>
              <a:xfrm>
                <a:off x="1963694" y="1774404"/>
                <a:ext cx="777441" cy="684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2200664" y="2315822"/>
                <a:ext cx="475328" cy="31758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1808645" y="2313150"/>
                <a:ext cx="398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468810" y="1543823"/>
              <a:ext cx="461161" cy="46116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0" name="TextBox 59"/>
          <p:cNvSpPr txBox="1"/>
          <p:nvPr/>
        </p:nvSpPr>
        <p:spPr>
          <a:xfrm flipH="1">
            <a:off x="7083855" y="8304544"/>
            <a:ext cx="3371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</a:t>
            </a:r>
          </a:p>
          <a:p>
            <a:pPr algn="ctr"/>
            <a:r>
              <a:rPr lang="en-US" b="1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55792861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Where H2O-3 Helps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4735" y="4470400"/>
            <a:ext cx="23335237" cy="4684173"/>
            <a:chOff x="309767" y="1364882"/>
            <a:chExt cx="11600887" cy="2328692"/>
          </a:xfrm>
        </p:grpSpPr>
        <p:grpSp>
          <p:nvGrpSpPr>
            <p:cNvPr id="5" name="Group 4"/>
            <p:cNvGrpSpPr/>
            <p:nvPr/>
          </p:nvGrpSpPr>
          <p:grpSpPr>
            <a:xfrm>
              <a:off x="11226795" y="2252746"/>
              <a:ext cx="683859" cy="828804"/>
              <a:chOff x="11226800" y="2252746"/>
              <a:chExt cx="683859" cy="828804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1605858" y="2252746"/>
                <a:ext cx="304801" cy="828804"/>
                <a:chOff x="11605858" y="2252746"/>
                <a:chExt cx="304801" cy="828804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11605858" y="2262505"/>
                  <a:ext cx="299856" cy="8190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29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605859" y="2252746"/>
                  <a:ext cx="304800" cy="825500"/>
                </a:xfrm>
                <a:prstGeom prst="rect">
                  <a:avLst/>
                </a:prstGeom>
              </p:spPr>
            </p:pic>
          </p:grpSp>
          <p:cxnSp>
            <p:nvCxnSpPr>
              <p:cNvPr id="57" name="Straight Arrow Connector 56"/>
              <p:cNvCxnSpPr/>
              <p:nvPr/>
            </p:nvCxnSpPr>
            <p:spPr>
              <a:xfrm>
                <a:off x="11226800" y="26544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9798264" y="1826139"/>
              <a:ext cx="1352331" cy="1439404"/>
              <a:chOff x="9798268" y="1826139"/>
              <a:chExt cx="1352332" cy="1439404"/>
            </a:xfrm>
          </p:grpSpPr>
          <p:grpSp>
            <p:nvGrpSpPr>
              <p:cNvPr id="51" name="Group 568"/>
              <p:cNvGrpSpPr/>
              <p:nvPr/>
            </p:nvGrpSpPr>
            <p:grpSpPr>
              <a:xfrm>
                <a:off x="10101127" y="2133916"/>
                <a:ext cx="1049473" cy="1131627"/>
                <a:chOff x="0" y="0"/>
                <a:chExt cx="780860" cy="841987"/>
              </a:xfrm>
            </p:grpSpPr>
            <p:pic>
              <p:nvPicPr>
                <p:cNvPr id="54" name="noun_324944_cc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17446" t="8329" r="17446" b="21465"/>
                <a:stretch>
                  <a:fillRect/>
                </a:stretch>
              </p:blipFill>
              <p:spPr>
                <a:xfrm>
                  <a:off x="0" y="0"/>
                  <a:ext cx="780861" cy="8419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5" name="noun_24030_cc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9486" t="6666" r="14778" b="21343"/>
                <a:stretch>
                  <a:fillRect/>
                </a:stretch>
              </p:blipFill>
              <p:spPr>
                <a:xfrm>
                  <a:off x="101839" y="331287"/>
                  <a:ext cx="288576" cy="2743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52" name="TextBox 51"/>
              <p:cNvSpPr txBox="1"/>
              <p:nvPr/>
            </p:nvSpPr>
            <p:spPr>
              <a:xfrm flipH="1">
                <a:off x="10101127" y="1826139"/>
                <a:ext cx="1022770" cy="260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/>
                  <a:t>Model</a:t>
                </a: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9798268" y="26544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8589053" y="1757216"/>
              <a:ext cx="1292277" cy="1238266"/>
              <a:chOff x="8589056" y="1757216"/>
              <a:chExt cx="1292278" cy="1238266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9028945" y="2313474"/>
                <a:ext cx="682008" cy="682008"/>
              </a:xfrm>
              <a:prstGeom prst="ellipse">
                <a:avLst/>
              </a:prstGeom>
              <a:solidFill>
                <a:srgbClr val="E67F00"/>
              </a:solidFill>
              <a:ln>
                <a:solidFill>
                  <a:srgbClr val="E6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7200" b="1">
                    <a:solidFill>
                      <a:schemeClr val="tx1"/>
                    </a:solidFill>
                    <a:latin typeface="Apple Chancery" charset="0"/>
                    <a:ea typeface="Apple Chancery" charset="0"/>
                    <a:cs typeface="Apple Chancery" charset="0"/>
                  </a:rPr>
                  <a:t>M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flipH="1">
                <a:off x="8858564" y="1757216"/>
                <a:ext cx="1022770" cy="47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Model</a:t>
                </a:r>
              </a:p>
              <a:p>
                <a:pPr algn="ctr"/>
                <a:r>
                  <a:rPr lang="en-US" b="1" dirty="0"/>
                  <a:t>Training</a:t>
                </a: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8589056" y="26544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7024318" y="2259201"/>
              <a:ext cx="1496219" cy="825500"/>
              <a:chOff x="7024321" y="2259201"/>
              <a:chExt cx="1496220" cy="82550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7377541" y="2259201"/>
                <a:ext cx="1143000" cy="825500"/>
                <a:chOff x="7377541" y="2259201"/>
                <a:chExt cx="1143000" cy="82550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7377541" y="2259201"/>
                  <a:ext cx="1143000" cy="8190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29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7541" y="2259201"/>
                  <a:ext cx="1143000" cy="825500"/>
                </a:xfrm>
                <a:prstGeom prst="rect">
                  <a:avLst/>
                </a:prstGeom>
              </p:spPr>
            </p:pic>
          </p:grpSp>
          <p:cxnSp>
            <p:nvCxnSpPr>
              <p:cNvPr id="43" name="Straight Arrow Connector 42"/>
              <p:cNvCxnSpPr/>
              <p:nvPr/>
            </p:nvCxnSpPr>
            <p:spPr>
              <a:xfrm>
                <a:off x="7024321" y="2665496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5035567" y="2011468"/>
              <a:ext cx="1988751" cy="853304"/>
              <a:chOff x="5035569" y="2011468"/>
              <a:chExt cx="1988752" cy="853304"/>
            </a:xfrm>
          </p:grpSpPr>
          <p:sp>
            <p:nvSpPr>
              <p:cNvPr id="39" name="Can 38"/>
              <p:cNvSpPr/>
              <p:nvPr/>
            </p:nvSpPr>
            <p:spPr>
              <a:xfrm rot="5400000">
                <a:off x="5991610" y="1958041"/>
                <a:ext cx="330084" cy="1483378"/>
              </a:xfrm>
              <a:prstGeom prst="can">
                <a:avLst/>
              </a:prstGeom>
              <a:solidFill>
                <a:srgbClr val="E67F00"/>
              </a:solidFill>
              <a:ln>
                <a:solidFill>
                  <a:srgbClr val="E6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00" b="1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flipH="1">
                <a:off x="5348319" y="2011468"/>
                <a:ext cx="1676002" cy="47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/>
                  <a:t>Feature</a:t>
                </a:r>
              </a:p>
              <a:p>
                <a:pPr algn="ctr"/>
                <a:r>
                  <a:rPr lang="en-US" b="1" dirty="0"/>
                  <a:t>Engineering</a:t>
                </a: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>
                <a:off x="5035569" y="26544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3420053" y="2266831"/>
              <a:ext cx="1515708" cy="829950"/>
              <a:chOff x="3420054" y="2266831"/>
              <a:chExt cx="1515709" cy="82995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799113" y="2266831"/>
                <a:ext cx="1136650" cy="829950"/>
                <a:chOff x="3799113" y="2266831"/>
                <a:chExt cx="1136650" cy="82995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800538" y="2277736"/>
                  <a:ext cx="1109051" cy="8190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29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9113" y="2266831"/>
                  <a:ext cx="1136650" cy="825500"/>
                </a:xfrm>
                <a:prstGeom prst="rect">
                  <a:avLst/>
                </a:prstGeom>
              </p:spPr>
            </p:pic>
          </p:grpSp>
          <p:cxnSp>
            <p:nvCxnSpPr>
              <p:cNvPr id="36" name="Straight Arrow Connector 35"/>
              <p:cNvCxnSpPr/>
              <p:nvPr/>
            </p:nvCxnSpPr>
            <p:spPr>
              <a:xfrm>
                <a:off x="3420054" y="2679878"/>
                <a:ext cx="30285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09767" y="1364882"/>
              <a:ext cx="896775" cy="825500"/>
              <a:chOff x="468580" y="1310036"/>
              <a:chExt cx="896776" cy="8255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68580" y="1310036"/>
                <a:ext cx="887295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006" y="1310036"/>
                <a:ext cx="895350" cy="82550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936273" y="1900400"/>
              <a:ext cx="900295" cy="825500"/>
              <a:chOff x="1095087" y="1845554"/>
              <a:chExt cx="900295" cy="8255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095087" y="1852009"/>
                <a:ext cx="880914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032" y="1845554"/>
                <a:ext cx="895350" cy="8255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739933" y="2868074"/>
              <a:ext cx="996949" cy="825500"/>
              <a:chOff x="985726" y="4109347"/>
              <a:chExt cx="996950" cy="8255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000161" y="4109347"/>
                <a:ext cx="975839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5726" y="4109347"/>
                <a:ext cx="996950" cy="825500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35851" y="1774404"/>
              <a:ext cx="2763261" cy="1509092"/>
              <a:chOff x="1035851" y="1774404"/>
              <a:chExt cx="2763262" cy="1509092"/>
            </a:xfrm>
          </p:grpSpPr>
          <p:sp>
            <p:nvSpPr>
              <p:cNvPr id="18" name="TextBox 17"/>
              <p:cNvSpPr txBox="1"/>
              <p:nvPr/>
            </p:nvSpPr>
            <p:spPr>
              <a:xfrm flipH="1">
                <a:off x="2327333" y="1792602"/>
                <a:ext cx="1471780" cy="47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Data Integration</a:t>
                </a:r>
              </a:p>
              <a:p>
                <a:pPr algn="ctr"/>
                <a:r>
                  <a:rPr lang="en-US" b="1" dirty="0"/>
                  <a:t>&amp; Quality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641257" y="2358726"/>
                <a:ext cx="682008" cy="682008"/>
                <a:chOff x="8027480" y="3926374"/>
                <a:chExt cx="682008" cy="682008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8027480" y="3926374"/>
                  <a:ext cx="682008" cy="682008"/>
                </a:xfrm>
                <a:prstGeom prst="ellipse">
                  <a:avLst/>
                </a:prstGeom>
                <a:solidFill>
                  <a:srgbClr val="E67F00"/>
                </a:solidFill>
                <a:ln>
                  <a:solidFill>
                    <a:srgbClr val="E67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400" b="1"/>
                </a:p>
              </p:txBody>
            </p:sp>
            <p:sp>
              <p:nvSpPr>
                <p:cNvPr id="28" name="Cross 27"/>
                <p:cNvSpPr/>
                <p:nvPr/>
              </p:nvSpPr>
              <p:spPr>
                <a:xfrm>
                  <a:off x="8197982" y="4096876"/>
                  <a:ext cx="341004" cy="341004"/>
                </a:xfrm>
                <a:prstGeom prst="plus">
                  <a:avLst>
                    <a:gd name="adj" fmla="val 43621"/>
                  </a:avLst>
                </a:prstGeom>
                <a:solidFill>
                  <a:srgbClr val="FFFFFF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29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cxnSp>
            <p:nvCxnSpPr>
              <p:cNvPr id="20" name="Straight Arrow Connector 19"/>
              <p:cNvCxnSpPr/>
              <p:nvPr/>
            </p:nvCxnSpPr>
            <p:spPr>
              <a:xfrm>
                <a:off x="1035851" y="2808211"/>
                <a:ext cx="160540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383692" y="2952151"/>
                <a:ext cx="335557" cy="32544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1736883" y="3283496"/>
                <a:ext cx="64680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206543" y="1774404"/>
                <a:ext cx="7571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56" idx="1"/>
              </p:cNvCxnSpPr>
              <p:nvPr/>
            </p:nvCxnSpPr>
            <p:spPr>
              <a:xfrm>
                <a:off x="1963694" y="1774404"/>
                <a:ext cx="777441" cy="684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2200664" y="2315822"/>
                <a:ext cx="475328" cy="31758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1808645" y="2313150"/>
                <a:ext cx="398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468810" y="1543823"/>
              <a:ext cx="461161" cy="46116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0" name="Rectangle 59"/>
          <p:cNvSpPr/>
          <p:nvPr/>
        </p:nvSpPr>
        <p:spPr>
          <a:xfrm>
            <a:off x="7473581" y="4860840"/>
            <a:ext cx="16681820" cy="4765759"/>
          </a:xfrm>
          <a:prstGeom prst="rect">
            <a:avLst/>
          </a:prstGeom>
          <a:noFill/>
          <a:ln w="69850" cap="flat">
            <a:solidFill>
              <a:srgbClr val="FFC00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2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1161249" y="8747269"/>
            <a:ext cx="2572977" cy="7591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H2O</a:t>
            </a:r>
          </a:p>
        </p:txBody>
      </p:sp>
      <p:sp>
        <p:nvSpPr>
          <p:cNvPr id="62" name="TextBox 61"/>
          <p:cNvSpPr txBox="1"/>
          <p:nvPr/>
        </p:nvSpPr>
        <p:spPr>
          <a:xfrm flipH="1">
            <a:off x="7083855" y="8304544"/>
            <a:ext cx="3371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</a:t>
            </a:r>
          </a:p>
          <a:p>
            <a:pPr algn="ctr"/>
            <a:r>
              <a:rPr lang="en-US" b="1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034576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69A0-7D57-6D47-A505-97CD09DB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One Place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B5A698-3802-D441-BF11-86E6AB47FB6A}"/>
              </a:ext>
            </a:extLst>
          </p:cNvPr>
          <p:cNvSpPr/>
          <p:nvPr/>
        </p:nvSpPr>
        <p:spPr>
          <a:xfrm>
            <a:off x="5854699" y="4089400"/>
            <a:ext cx="12674600" cy="6502400"/>
          </a:xfrm>
          <a:prstGeom prst="rect">
            <a:avLst/>
          </a:prstGeom>
          <a:solidFill>
            <a:srgbClr val="FFFFFF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62164-E3C7-214D-9922-F107B14C0014}"/>
              </a:ext>
            </a:extLst>
          </p:cNvPr>
          <p:cNvSpPr txBox="1"/>
          <p:nvPr/>
        </p:nvSpPr>
        <p:spPr>
          <a:xfrm>
            <a:off x="5802180" y="6974424"/>
            <a:ext cx="126746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Machine Learning </a:t>
            </a: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Toolkit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40B5-70B8-F147-94B1-19139FBE69F2}"/>
              </a:ext>
            </a:extLst>
          </p:cNvPr>
          <p:cNvSpPr/>
          <p:nvPr/>
        </p:nvSpPr>
        <p:spPr>
          <a:xfrm>
            <a:off x="9239996" y="3287625"/>
            <a:ext cx="5798968" cy="660161"/>
          </a:xfrm>
          <a:prstGeom prst="rect">
            <a:avLst/>
          </a:prstGeom>
          <a:solidFill>
            <a:srgbClr val="FFFFFF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CFC076-8E8F-434E-BAEA-6D4F939B74A8}"/>
              </a:ext>
            </a:extLst>
          </p:cNvPr>
          <p:cNvCxnSpPr>
            <a:cxnSpLocks/>
          </p:cNvCxnSpPr>
          <p:nvPr/>
        </p:nvCxnSpPr>
        <p:spPr>
          <a:xfrm flipH="1">
            <a:off x="5854699" y="5151582"/>
            <a:ext cx="12674601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9614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69A0-7D57-6D47-A505-97CD09DB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One Place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B5A698-3802-D441-BF11-86E6AB47FB6A}"/>
              </a:ext>
            </a:extLst>
          </p:cNvPr>
          <p:cNvSpPr/>
          <p:nvPr/>
        </p:nvSpPr>
        <p:spPr>
          <a:xfrm>
            <a:off x="5854699" y="4089400"/>
            <a:ext cx="12674600" cy="6502400"/>
          </a:xfrm>
          <a:prstGeom prst="rect">
            <a:avLst/>
          </a:prstGeom>
          <a:solidFill>
            <a:srgbClr val="FFFFFF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62164-E3C7-214D-9922-F107B14C0014}"/>
              </a:ext>
            </a:extLst>
          </p:cNvPr>
          <p:cNvSpPr txBox="1"/>
          <p:nvPr/>
        </p:nvSpPr>
        <p:spPr>
          <a:xfrm>
            <a:off x="5802180" y="6974424"/>
            <a:ext cx="126746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Tackle ML </a:t>
            </a: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Challenges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40B5-70B8-F147-94B1-19139FBE69F2}"/>
              </a:ext>
            </a:extLst>
          </p:cNvPr>
          <p:cNvSpPr/>
          <p:nvPr/>
        </p:nvSpPr>
        <p:spPr>
          <a:xfrm>
            <a:off x="9239996" y="3287625"/>
            <a:ext cx="5798968" cy="660161"/>
          </a:xfrm>
          <a:prstGeom prst="rect">
            <a:avLst/>
          </a:prstGeom>
          <a:solidFill>
            <a:srgbClr val="FFFFFF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CFC076-8E8F-434E-BAEA-6D4F939B74A8}"/>
              </a:ext>
            </a:extLst>
          </p:cNvPr>
          <p:cNvCxnSpPr>
            <a:cxnSpLocks/>
          </p:cNvCxnSpPr>
          <p:nvPr/>
        </p:nvCxnSpPr>
        <p:spPr>
          <a:xfrm flipH="1">
            <a:off x="5854699" y="5151582"/>
            <a:ext cx="12674601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2592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Current Algorithm Overview</a:t>
            </a:r>
          </a:p>
        </p:txBody>
      </p:sp>
      <p:sp>
        <p:nvSpPr>
          <p:cNvPr id="496" name="Shape 496"/>
          <p:cNvSpPr/>
          <p:nvPr/>
        </p:nvSpPr>
        <p:spPr>
          <a:xfrm>
            <a:off x="5860736" y="2639945"/>
            <a:ext cx="7525064" cy="1165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/>
          <a:lstStyle/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</a:rPr>
              <a:t> Statistical Analysis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7F7F7F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Linear Models (GLM)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Naïve Bayes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</a:rPr>
              <a:t> Ensembles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Random Forest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Distributed Trees 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Gradient Boosting Machine 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Stacking / Super Learner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</a:rPr>
              <a:t> Deep Neural Networks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latin typeface="Futura Medium" charset="0"/>
              <a:ea typeface="Futura Medium" charset="0"/>
              <a:cs typeface="Futura Medium" charset="0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MLP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Autoencoder</a:t>
            </a:r>
          </a:p>
          <a:p>
            <a:pPr marL="800100" lvl="1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Anomaly Detection</a:t>
            </a:r>
          </a:p>
          <a:p>
            <a:pPr marL="800100" lvl="1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Deep Features</a:t>
            </a:r>
          </a:p>
        </p:txBody>
      </p:sp>
      <p:sp>
        <p:nvSpPr>
          <p:cNvPr id="497" name="Shape 497"/>
          <p:cNvSpPr/>
          <p:nvPr/>
        </p:nvSpPr>
        <p:spPr>
          <a:xfrm>
            <a:off x="14166536" y="2639945"/>
            <a:ext cx="10217464" cy="1165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/>
          <a:lstStyle/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dirty="0">
                <a:latin typeface="Futura Medium" charset="0"/>
                <a:ea typeface="Futura Medium" charset="0"/>
                <a:cs typeface="Futura Medium" charset="0"/>
                <a:sym typeface="Segoe UI"/>
              </a:rPr>
              <a:t>Clustering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marL="342900" indent="-342900" defTabSz="457200">
              <a:lnSpc>
                <a:spcPct val="80000"/>
              </a:lnSpc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K-Means (Auto-</a:t>
            </a:r>
            <a:r>
              <a:rPr i="1"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K</a:t>
            </a: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)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  <a:sym typeface="Segoe UI"/>
              </a:rPr>
              <a:t> Dimension Reduction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Principal Component Analysis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Generalized Low Rank Models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  <a:sym typeface="Segoe UI"/>
              </a:rPr>
              <a:t>Word Embedding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Word2Vec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  <a:sym typeface="Segoe UI"/>
              </a:rPr>
              <a:t>Time Series</a:t>
            </a:r>
          </a:p>
          <a:p>
            <a:pPr defTabSz="457200"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iSAX</a:t>
            </a:r>
          </a:p>
          <a:p>
            <a:pPr defTabSz="457200"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  <a:sym typeface="Segoe UI Light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  <a:sym typeface="Segoe UI"/>
              </a:rPr>
              <a:t>Machine Learning Tuning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Hyperparameter Search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Early Stopping</a:t>
            </a:r>
          </a:p>
        </p:txBody>
      </p:sp>
      <p:sp>
        <p:nvSpPr>
          <p:cNvPr id="498" name="Shape 498"/>
          <p:cNvSpPr/>
          <p:nvPr/>
        </p:nvSpPr>
        <p:spPr>
          <a:xfrm>
            <a:off x="5762468" y="3273425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5860736" y="5603875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5762468" y="9212792"/>
            <a:ext cx="7079776" cy="1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14042868" y="3235325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14042868" y="5051690"/>
            <a:ext cx="7079776" cy="1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14042868" y="7420235"/>
            <a:ext cx="7079776" cy="1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14042868" y="9200356"/>
            <a:ext cx="7079776" cy="1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14042868" y="11160385"/>
            <a:ext cx="7079776" cy="1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86846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ctrTitle"/>
          </p:nvPr>
        </p:nvSpPr>
        <p:spPr>
          <a:xfrm>
            <a:off x="0" y="5223712"/>
            <a:ext cx="24384000" cy="326857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What is H2O.ai?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6000" i="1" dirty="0"/>
              <a:t>The AI Company that builds ML Products</a:t>
            </a:r>
            <a:br>
              <a:rPr lang="en-US" sz="6000" dirty="0"/>
            </a:b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8942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12934"/>
            <a:ext cx="2438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Futura Medium" charset="0"/>
                <a:ea typeface="Futura Medium" charset="0"/>
                <a:cs typeface="Futura Medium" charset="0"/>
              </a:rPr>
              <a:t>cientific Advisory Council</a:t>
            </a:r>
            <a:endParaRPr lang="en-US" sz="7200" b="1" dirty="0">
              <a:solidFill>
                <a:srgbClr val="424242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677723" y="6488669"/>
            <a:ext cx="1847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5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1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416" y="1984402"/>
            <a:ext cx="3063052" cy="3559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7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417" y="5845205"/>
            <a:ext cx="3063050" cy="3559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195" y="9672148"/>
            <a:ext cx="3112138" cy="35973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423188" y="2988075"/>
            <a:ext cx="17238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PhD in Statistics, Stanford University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John A. Overdeck Professor of Mathematics, Stanford University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Co-author, </a:t>
            </a:r>
            <a:r>
              <a:rPr lang="en-US" i="1" dirty="0">
                <a:latin typeface="Futura Medium" charset="0"/>
                <a:ea typeface="Futura Medium" charset="0"/>
                <a:cs typeface="Futura Medium" charset="0"/>
              </a:rPr>
              <a:t>The Elements of Statistical Learning: Prediction, Inference and Data Mining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Co-author, </a:t>
            </a:r>
            <a:r>
              <a:rPr lang="en-US" i="1" dirty="0">
                <a:latin typeface="Futura Medium" charset="0"/>
                <a:ea typeface="Futura Medium" charset="0"/>
                <a:cs typeface="Futura Medium" charset="0"/>
              </a:rPr>
              <a:t>Generalized Additive Models 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108,404 citations (via Google Scholar)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23188" y="6866684"/>
            <a:ext cx="169333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PhD in Statistics, Stanford University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Professor of Statistics and Health Research and Policy, Stanford University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COPPS Presidents’ Award recipient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Co-author, </a:t>
            </a:r>
            <a:r>
              <a:rPr lang="en-US" i="1" dirty="0">
                <a:latin typeface="Futura Medium" charset="0"/>
                <a:ea typeface="Futura Medium" charset="0"/>
                <a:cs typeface="Futura Medium" charset="0"/>
              </a:rPr>
              <a:t>The Elements of Statistical Learning: Prediction, Inference and Data Mining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Author, </a:t>
            </a:r>
            <a:r>
              <a:rPr lang="en-US" i="1" dirty="0">
                <a:latin typeface="Futura Medium" charset="0"/>
                <a:ea typeface="Futura Medium" charset="0"/>
                <a:cs typeface="Futura Medium" charset="0"/>
              </a:rPr>
              <a:t>Regression Shrinkage and Selection via the Lasso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Co-author, </a:t>
            </a:r>
            <a:r>
              <a:rPr lang="en-US" i="1" dirty="0">
                <a:latin typeface="Futura Medium" charset="0"/>
                <a:ea typeface="Futura Medium" charset="0"/>
                <a:cs typeface="Futura Medium" charset="0"/>
              </a:rPr>
              <a:t>An Introduction to the Bootstrap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23188" y="10737012"/>
            <a:ext cx="172381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PhD in Electrical Engineering and Computer Science, UC Berkeley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Professor of Electrical Engineering and Computer Science, Stanford University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Co-author, Convex Optimization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Co-author, Linear Matrix Inequalities in System and Control Theory</a:t>
            </a:r>
          </a:p>
          <a:p>
            <a:pPr marL="342900" indent="-342900"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Co-author, </a:t>
            </a:r>
            <a:r>
              <a:rPr lang="en-US" i="1" dirty="0">
                <a:latin typeface="Futura Medium" charset="0"/>
                <a:ea typeface="Futura Medium" charset="0"/>
                <a:cs typeface="Futura Medium" charset="0"/>
              </a:rPr>
              <a:t>Distributed Optimization and Statistical Learning via the Alternating </a:t>
            </a:r>
            <a:br>
              <a:rPr lang="en-US" i="1" dirty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i="1" dirty="0">
                <a:latin typeface="Futura Medium" charset="0"/>
                <a:ea typeface="Futura Medium" charset="0"/>
                <a:cs typeface="Futura Medium" charset="0"/>
              </a:rPr>
              <a:t>Direction Method of Multipliers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67065" y="2052925"/>
            <a:ext cx="57374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600" dirty="0">
                <a:latin typeface="Futura Medium" charset="0"/>
                <a:ea typeface="Futura Medium" charset="0"/>
                <a:cs typeface="Futura Medium" charset="0"/>
              </a:rPr>
              <a:t>Dr. Trevor Hastie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67064" y="5735019"/>
            <a:ext cx="68948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600" dirty="0">
                <a:latin typeface="Futura Medium" charset="0"/>
                <a:ea typeface="Futura Medium" charset="0"/>
                <a:cs typeface="Futura Medium" charset="0"/>
              </a:rPr>
              <a:t>Dr. Robert Tibshirani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67065" y="9782905"/>
            <a:ext cx="54809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600" dirty="0">
                <a:latin typeface="Futura Medium" charset="0"/>
                <a:ea typeface="Futura Medium" charset="0"/>
                <a:cs typeface="Futura Medium" charset="0"/>
              </a:rPr>
              <a:t>Dr. Steven Boyd</a:t>
            </a:r>
          </a:p>
        </p:txBody>
      </p:sp>
      <p:pic>
        <p:nvPicPr>
          <p:cNvPr id="20" name="image0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7548" y="429623"/>
            <a:ext cx="791408" cy="1177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645" y="934246"/>
            <a:ext cx="46736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04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ctrTitle"/>
          </p:nvPr>
        </p:nvSpPr>
        <p:spPr>
          <a:xfrm>
            <a:off x="0" y="5223712"/>
            <a:ext cx="24384000" cy="326857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H2O Core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6000" i="1" dirty="0"/>
              <a:t>What Makes Machine learning at Scale Possible</a:t>
            </a:r>
            <a:br>
              <a:rPr lang="en-US" sz="6000" dirty="0"/>
            </a:b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</a:t>
            </a:r>
            <a:r>
              <a:rPr dirty="0"/>
              <a:t>H2O Cor</a:t>
            </a:r>
            <a:r>
              <a:rPr lang="en-US" dirty="0"/>
              <a:t>e Works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7112000" y="9106571"/>
            <a:ext cx="616034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(just a java application)</a:t>
            </a:r>
          </a:p>
        </p:txBody>
      </p:sp>
      <p:sp>
        <p:nvSpPr>
          <p:cNvPr id="5" name="Shape 271"/>
          <p:cNvSpPr/>
          <p:nvPr/>
        </p:nvSpPr>
        <p:spPr>
          <a:xfrm>
            <a:off x="4770072" y="8725343"/>
            <a:ext cx="1542158" cy="1542158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4000" b="1"/>
            </a:lvl1pPr>
          </a:lstStyle>
          <a:p>
            <a:r>
              <a:rPr sz="3200" dirty="0">
                <a:latin typeface="Futura Medium" charset="0"/>
                <a:ea typeface="Futura Medium" charset="0"/>
                <a:cs typeface="Futura Medium" charset="0"/>
              </a:rPr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61316357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H2O Core Works</a:t>
            </a:r>
            <a:endParaRPr dirty="0"/>
          </a:p>
        </p:txBody>
      </p:sp>
      <p:pic>
        <p:nvPicPr>
          <p:cNvPr id="270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3834326" y="6727925"/>
            <a:ext cx="4317631" cy="431763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4770072" y="8725343"/>
            <a:ext cx="1542158" cy="1542158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4000" b="1"/>
            </a:lvl1pPr>
          </a:lstStyle>
          <a:p>
            <a:r>
              <a:rPr sz="3200" dirty="0">
                <a:latin typeface="Futura Medium" charset="0"/>
                <a:ea typeface="Futura Medium" charset="0"/>
                <a:cs typeface="Futura Medium" charset="0"/>
              </a:rPr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1584658645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H2O Core Works</a:t>
            </a:r>
            <a:endParaRPr dirty="0"/>
          </a:p>
        </p:txBody>
      </p:sp>
      <p:grpSp>
        <p:nvGrpSpPr>
          <p:cNvPr id="13" name="Group 12"/>
          <p:cNvGrpSpPr/>
          <p:nvPr/>
        </p:nvGrpSpPr>
        <p:grpSpPr>
          <a:xfrm>
            <a:off x="4930483" y="4552072"/>
            <a:ext cx="14417994" cy="6021201"/>
            <a:chOff x="1061798" y="3866272"/>
            <a:chExt cx="14417994" cy="6021201"/>
          </a:xfrm>
        </p:grpSpPr>
        <p:grpSp>
          <p:nvGrpSpPr>
            <p:cNvPr id="4" name="Group 3"/>
            <p:cNvGrpSpPr/>
            <p:nvPr/>
          </p:nvGrpSpPr>
          <p:grpSpPr>
            <a:xfrm>
              <a:off x="1061798" y="3866272"/>
              <a:ext cx="14417994" cy="6021201"/>
              <a:chOff x="1061798" y="3866272"/>
              <a:chExt cx="14417994" cy="6021201"/>
            </a:xfrm>
          </p:grpSpPr>
          <p:grpSp>
            <p:nvGrpSpPr>
              <p:cNvPr id="6" name="Group 323"/>
              <p:cNvGrpSpPr/>
              <p:nvPr/>
            </p:nvGrpSpPr>
            <p:grpSpPr>
              <a:xfrm>
                <a:off x="1061798" y="3866272"/>
                <a:ext cx="4101807" cy="4101807"/>
                <a:chOff x="0" y="0"/>
                <a:chExt cx="3251200" cy="3251200"/>
              </a:xfrm>
            </p:grpSpPr>
            <p:sp>
              <p:nvSpPr>
                <p:cNvPr id="7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8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grpSp>
              <p:nvGrpSpPr>
                <p:cNvPr id="9" name="Group 322"/>
                <p:cNvGrpSpPr/>
                <p:nvPr/>
              </p:nvGrpSpPr>
              <p:grpSpPr>
                <a:xfrm>
                  <a:off x="0" y="0"/>
                  <a:ext cx="3251200" cy="3251200"/>
                  <a:chOff x="0" y="0"/>
                  <a:chExt cx="3251200" cy="3251200"/>
                </a:xfrm>
              </p:grpSpPr>
              <p:pic>
                <p:nvPicPr>
                  <p:cNvPr id="10" name="pasted-image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3251200" cy="32512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1" name="Shape 321"/>
                  <p:cNvSpPr/>
                  <p:nvPr/>
                </p:nvSpPr>
                <p:spPr>
                  <a:xfrm>
                    <a:off x="1292704" y="2178668"/>
                    <a:ext cx="665793" cy="665793"/>
                  </a:xfrm>
                  <a:prstGeom prst="ellipse">
                    <a:avLst/>
                  </a:prstGeom>
                  <a:solidFill>
                    <a:srgbClr val="FBE91F"/>
                  </a:solidFill>
                  <a:ln w="50800" cap="flat">
                    <a:solidFill>
                      <a:srgbClr val="181D2D"/>
                    </a:solidFill>
                    <a:prstDash val="solid"/>
                    <a:miter lim="400000"/>
                  </a:ln>
                  <a:effectLst>
                    <a:outerShdw blurRad="76200" dist="38100" dir="5400000" rotWithShape="0">
                      <a:srgbClr val="000000">
                        <a:alpha val="35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91439" tIns="91439" rIns="91439" bIns="91439" numCol="1" anchor="ctr">
                    <a:noAutofit/>
                  </a:bodyPr>
                  <a:lstStyle>
                    <a:lvl1pPr algn="ctr">
                      <a:defRPr sz="1500" b="1"/>
                    </a:lvl1pPr>
                  </a:lstStyle>
                  <a:p>
                    <a:r>
                      <a:rPr sz="1200" dirty="0">
                        <a:latin typeface="Futura Medium" charset="0"/>
                        <a:ea typeface="Futura Medium" charset="0"/>
                        <a:cs typeface="Futura Medium" charset="0"/>
                      </a:rPr>
                      <a:t>H2O</a:t>
                    </a:r>
                  </a:p>
                </p:txBody>
              </p:sp>
            </p:grpSp>
          </p:grpSp>
          <p:sp>
            <p:nvSpPr>
              <p:cNvPr id="5" name="TextBox 4"/>
              <p:cNvSpPr txBox="1"/>
              <p:nvPr/>
            </p:nvSpPr>
            <p:spPr>
              <a:xfrm>
                <a:off x="1704462" y="9169328"/>
                <a:ext cx="2816477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4000" dirty="0">
                    <a:latin typeface="Futura Medium" charset="0"/>
                  </a:rPr>
                  <a:t>on a laptop</a:t>
                </a:r>
                <a:endParaRPr kumimoji="0" lang="en-US" sz="40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sym typeface="Calibri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699645" y="9169328"/>
                <a:ext cx="5036173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Futura Medium" charset="0"/>
                    <a:ea typeface="+mn-ea"/>
                    <a:cs typeface="+mn-cs"/>
                    <a:sym typeface="Calibri"/>
                  </a:rPr>
                  <a:t>on a virtual machine</a:t>
                </a:r>
                <a:endParaRPr kumimoji="0" lang="en-US" sz="40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776993" y="9169328"/>
                <a:ext cx="3303790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Futura Medium" charset="0"/>
                    <a:ea typeface="+mn-ea"/>
                    <a:cs typeface="+mn-cs"/>
                    <a:sym typeface="Calibri"/>
                  </a:rPr>
                  <a:t>in </a:t>
                </a:r>
                <a:r>
                  <a:rPr kumimoji="0" lang="en-US" sz="400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Futura Medium" charset="0"/>
                    <a:ea typeface="+mn-ea"/>
                    <a:cs typeface="+mn-cs"/>
                    <a:sym typeface="Calibri"/>
                  </a:rPr>
                  <a:t>a container</a:t>
                </a:r>
                <a:endParaRPr kumimoji="0" lang="en-US" sz="40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utura Medium" charset="0"/>
                  <a:ea typeface="+mn-ea"/>
                  <a:cs typeface="+mn-cs"/>
                  <a:sym typeface="Calibri"/>
                </a:endParaRPr>
              </a:p>
            </p:txBody>
          </p:sp>
          <p:grpSp>
            <p:nvGrpSpPr>
              <p:cNvPr id="33" name="Group 323"/>
              <p:cNvGrpSpPr/>
              <p:nvPr/>
            </p:nvGrpSpPr>
            <p:grpSpPr>
              <a:xfrm>
                <a:off x="6222687" y="3866272"/>
                <a:ext cx="4101807" cy="4101807"/>
                <a:chOff x="0" y="0"/>
                <a:chExt cx="3251200" cy="3251200"/>
              </a:xfrm>
            </p:grpSpPr>
            <p:sp>
              <p:nvSpPr>
                <p:cNvPr id="34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35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grpSp>
              <p:nvGrpSpPr>
                <p:cNvPr id="36" name="Group 322"/>
                <p:cNvGrpSpPr/>
                <p:nvPr/>
              </p:nvGrpSpPr>
              <p:grpSpPr>
                <a:xfrm>
                  <a:off x="0" y="0"/>
                  <a:ext cx="3251200" cy="3251200"/>
                  <a:chOff x="0" y="0"/>
                  <a:chExt cx="3251200" cy="3251200"/>
                </a:xfrm>
              </p:grpSpPr>
              <p:pic>
                <p:nvPicPr>
                  <p:cNvPr id="37" name="pasted-image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3251200" cy="325120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38" name="Shape 321"/>
                  <p:cNvSpPr/>
                  <p:nvPr/>
                </p:nvSpPr>
                <p:spPr>
                  <a:xfrm>
                    <a:off x="1292704" y="2178668"/>
                    <a:ext cx="665793" cy="665793"/>
                  </a:xfrm>
                  <a:prstGeom prst="ellipse">
                    <a:avLst/>
                  </a:prstGeom>
                  <a:solidFill>
                    <a:srgbClr val="FBE91F"/>
                  </a:solidFill>
                  <a:ln w="50800" cap="flat">
                    <a:solidFill>
                      <a:srgbClr val="181D2D"/>
                    </a:solidFill>
                    <a:prstDash val="solid"/>
                    <a:miter lim="400000"/>
                  </a:ln>
                  <a:effectLst>
                    <a:outerShdw blurRad="76200" dist="38100" dir="5400000" rotWithShape="0">
                      <a:srgbClr val="000000">
                        <a:alpha val="35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91439" tIns="91439" rIns="91439" bIns="91439" numCol="1" anchor="ctr">
                    <a:noAutofit/>
                  </a:bodyPr>
                  <a:lstStyle>
                    <a:lvl1pPr algn="ctr">
                      <a:defRPr sz="1500" b="1"/>
                    </a:lvl1pPr>
                  </a:lstStyle>
                  <a:p>
                    <a:r>
                      <a:rPr sz="1200" dirty="0">
                        <a:latin typeface="Futura Medium" charset="0"/>
                        <a:ea typeface="Futura Medium" charset="0"/>
                        <a:cs typeface="Futura Medium" charset="0"/>
                      </a:rPr>
                      <a:t>H2O</a:t>
                    </a:r>
                  </a:p>
                </p:txBody>
              </p:sp>
            </p:grpSp>
          </p:grpSp>
          <p:sp>
            <p:nvSpPr>
              <p:cNvPr id="46" name="Shape 318"/>
              <p:cNvSpPr/>
              <p:nvPr/>
            </p:nvSpPr>
            <p:spPr>
              <a:xfrm>
                <a:off x="12787981" y="4411043"/>
                <a:ext cx="1281815" cy="20210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>
                  <a:latin typeface="Futura Medium" charset="0"/>
                </a:endParaRPr>
              </a:p>
            </p:txBody>
          </p:sp>
          <p:sp>
            <p:nvSpPr>
              <p:cNvPr id="47" name="Shape 319"/>
              <p:cNvSpPr/>
              <p:nvPr/>
            </p:nvSpPr>
            <p:spPr>
              <a:xfrm>
                <a:off x="12437067" y="6432064"/>
                <a:ext cx="1983644" cy="12604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 dirty="0">
                  <a:latin typeface="Futura Medium" charset="0"/>
                </a:endParaRPr>
              </a:p>
            </p:txBody>
          </p:sp>
          <p:pic>
            <p:nvPicPr>
              <p:cNvPr id="49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377985" y="3866272"/>
                <a:ext cx="4101807" cy="41018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235687" y="4707087"/>
                <a:ext cx="3964091" cy="3891217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12787981" y="6576299"/>
                <a:ext cx="1281815" cy="1016380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solidFill>
                  <a:schemeClr val="tx1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50" name="Shape 321"/>
              <p:cNvSpPr/>
              <p:nvPr/>
            </p:nvSpPr>
            <p:spPr>
              <a:xfrm>
                <a:off x="13010678" y="6661923"/>
                <a:ext cx="839984" cy="839984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sz="1500" b="1"/>
                </a:lvl1pPr>
              </a:lstStyle>
              <a:p>
                <a:r>
                  <a:rPr sz="1200" dirty="0">
                    <a:latin typeface="Futura Medium" charset="0"/>
                    <a:ea typeface="Futura Medium" charset="0"/>
                    <a:cs typeface="Futura Medium" charset="0"/>
                  </a:rPr>
                  <a:t>H2O</a:t>
                </a:r>
              </a:p>
            </p:txBody>
          </p:sp>
        </p:grpSp>
        <p:sp>
          <p:nvSpPr>
            <p:cNvPr id="51" name="Shape 321"/>
            <p:cNvSpPr/>
            <p:nvPr/>
          </p:nvSpPr>
          <p:spPr>
            <a:xfrm>
              <a:off x="7866599" y="6543171"/>
              <a:ext cx="839984" cy="839984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1500" b="1"/>
              </a:lvl1pPr>
            </a:lstStyle>
            <a:p>
              <a:r>
                <a:rPr sz="12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77358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3834326" y="6727925"/>
            <a:ext cx="4317631" cy="431763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H2O Core</a:t>
            </a:r>
          </a:p>
        </p:txBody>
      </p:sp>
      <p:pic>
        <p:nvPicPr>
          <p:cNvPr id="291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4595" y="9703177"/>
            <a:ext cx="1856865" cy="1856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2" name="Table 292"/>
          <p:cNvGraphicFramePr/>
          <p:nvPr/>
        </p:nvGraphicFramePr>
        <p:xfrm>
          <a:off x="5365865" y="9547375"/>
          <a:ext cx="811376" cy="887808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0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3781" y="8813231"/>
            <a:ext cx="1572085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4287690" y="8680691"/>
            <a:ext cx="74279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sp>
        <p:nvSpPr>
          <p:cNvPr id="295" name="Shape 295"/>
          <p:cNvSpPr/>
          <p:nvPr/>
        </p:nvSpPr>
        <p:spPr>
          <a:xfrm>
            <a:off x="3059916" y="5924097"/>
            <a:ext cx="230595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Model Building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35066" y="6739570"/>
            <a:ext cx="1953419" cy="195341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 flipV="1">
            <a:off x="5771553" y="8113569"/>
            <a:ext cx="1" cy="1268810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9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93911" y="6435340"/>
            <a:ext cx="1178226" cy="11782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0193591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H2O Core</a:t>
            </a:r>
          </a:p>
        </p:txBody>
      </p:sp>
      <p:pic>
        <p:nvPicPr>
          <p:cNvPr id="301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3834326" y="6727925"/>
            <a:ext cx="4317631" cy="431763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4770072" y="8725343"/>
            <a:ext cx="1542158" cy="1542158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4000" b="1"/>
            </a:lvl1pPr>
          </a:lstStyle>
          <a:p>
            <a:r>
              <a:rPr sz="3200" dirty="0"/>
              <a:t>H2O</a:t>
            </a:r>
          </a:p>
        </p:txBody>
      </p:sp>
      <p:sp>
        <p:nvSpPr>
          <p:cNvPr id="303" name="Shape 303"/>
          <p:cNvSpPr/>
          <p:nvPr/>
        </p:nvSpPr>
        <p:spPr>
          <a:xfrm>
            <a:off x="11425231" y="8816686"/>
            <a:ext cx="4725385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04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8014548" y="6727925"/>
            <a:ext cx="4317630" cy="431763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8950293" y="8725343"/>
            <a:ext cx="1542159" cy="1542158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4000" b="1"/>
            </a:lvl1pPr>
          </a:lstStyle>
          <a:p>
            <a:r>
              <a:rPr sz="3200" dirty="0"/>
              <a:t>H2O</a:t>
            </a:r>
          </a:p>
        </p:txBody>
      </p:sp>
      <p:pic>
        <p:nvPicPr>
          <p:cNvPr id="306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6374989" y="6774615"/>
            <a:ext cx="4317631" cy="431763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17310735" y="8772032"/>
            <a:ext cx="1542158" cy="1542158"/>
          </a:xfrm>
          <a:prstGeom prst="ellipse">
            <a:avLst/>
          </a:prstGeom>
          <a:solidFill>
            <a:srgbClr val="FBE91F"/>
          </a:solidFill>
          <a:ln w="50800">
            <a:solidFill>
              <a:srgbClr val="181D2D"/>
            </a:solidFill>
            <a:miter lim="400000"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4000" b="1"/>
            </a:lvl1pPr>
          </a:lstStyle>
          <a:p>
            <a:r>
              <a:rPr sz="3200"/>
              <a:t>H2O</a:t>
            </a:r>
          </a:p>
        </p:txBody>
      </p:sp>
    </p:spTree>
    <p:extLst>
      <p:ext uri="{BB962C8B-B14F-4D97-AF65-F5344CB8AC3E}">
        <p14:creationId xmlns:p14="http://schemas.microsoft.com/office/powerpoint/2010/main" val="796413536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3834326" y="6727925"/>
            <a:ext cx="4317631" cy="4317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8014548" y="6727925"/>
            <a:ext cx="4317630" cy="4317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6374989" y="6727925"/>
            <a:ext cx="4317631" cy="4317631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H2O Core</a:t>
            </a:r>
          </a:p>
        </p:txBody>
      </p:sp>
      <p:sp>
        <p:nvSpPr>
          <p:cNvPr id="330" name="Shape 330"/>
          <p:cNvSpPr/>
          <p:nvPr/>
        </p:nvSpPr>
        <p:spPr>
          <a:xfrm>
            <a:off x="11425231" y="8816686"/>
            <a:ext cx="4725385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31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4595" y="9703177"/>
            <a:ext cx="1856865" cy="1856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2" name="Table 332"/>
          <p:cNvGraphicFramePr/>
          <p:nvPr/>
        </p:nvGraphicFramePr>
        <p:xfrm>
          <a:off x="5365865" y="9547375"/>
          <a:ext cx="811376" cy="887808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0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3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3781" y="8813231"/>
            <a:ext cx="1572085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4287690" y="8680691"/>
            <a:ext cx="74279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pic>
        <p:nvPicPr>
          <p:cNvPr id="33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74003" y="8813231"/>
            <a:ext cx="1572084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8264711" y="8680691"/>
            <a:ext cx="74279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34444" y="8813231"/>
            <a:ext cx="1572085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16625154" y="8680691"/>
            <a:ext cx="742789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sp>
        <p:nvSpPr>
          <p:cNvPr id="339" name="Shape 339"/>
          <p:cNvSpPr/>
          <p:nvPr/>
        </p:nvSpPr>
        <p:spPr>
          <a:xfrm>
            <a:off x="3059916" y="5924097"/>
            <a:ext cx="230595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Model Building</a:t>
            </a:r>
          </a:p>
        </p:txBody>
      </p:sp>
      <p:sp>
        <p:nvSpPr>
          <p:cNvPr id="340" name="Shape 340"/>
          <p:cNvSpPr/>
          <p:nvPr/>
        </p:nvSpPr>
        <p:spPr>
          <a:xfrm>
            <a:off x="4727116" y="7037153"/>
            <a:ext cx="14696629" cy="1418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/>
          </a:p>
        </p:txBody>
      </p:sp>
      <p:pic>
        <p:nvPicPr>
          <p:cNvPr id="34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35066" y="6739570"/>
            <a:ext cx="1953419" cy="195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15287" y="6739570"/>
            <a:ext cx="1953420" cy="195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75728" y="6739570"/>
            <a:ext cx="1953420" cy="195341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 flipV="1">
            <a:off x="5771553" y="8113569"/>
            <a:ext cx="1" cy="1268810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45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93911" y="6435340"/>
            <a:ext cx="1178226" cy="1178226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11957691" y="7491017"/>
            <a:ext cx="4134675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75595875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3834326" y="6727925"/>
            <a:ext cx="4317631" cy="4317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8014548" y="6727925"/>
            <a:ext cx="4317630" cy="4317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6374989" y="6727925"/>
            <a:ext cx="4317631" cy="431763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H2O Core</a:t>
            </a:r>
            <a:r>
              <a:rPr lang="en-US" dirty="0"/>
              <a:t> with Other Data Sources</a:t>
            </a:r>
            <a:endParaRPr dirty="0"/>
          </a:p>
        </p:txBody>
      </p:sp>
      <p:sp>
        <p:nvSpPr>
          <p:cNvPr id="413" name="Shape 413"/>
          <p:cNvSpPr/>
          <p:nvPr/>
        </p:nvSpPr>
        <p:spPr>
          <a:xfrm>
            <a:off x="4097190" y="11403871"/>
            <a:ext cx="16081638" cy="1546685"/>
          </a:xfrm>
          <a:prstGeom prst="roundRect">
            <a:avLst>
              <a:gd name="adj" fmla="val 30785"/>
            </a:avLst>
          </a:prstGeom>
          <a:solidFill>
            <a:srgbClr val="C4C4C4"/>
          </a:solidFill>
          <a:ln w="25400">
            <a:solidFill>
              <a:srgbClr val="595959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l="5015" t="16897" r="5015" b="16897"/>
          <a:stretch>
            <a:fillRect/>
          </a:stretch>
        </p:blipFill>
        <p:spPr>
          <a:xfrm>
            <a:off x="4579823" y="11733308"/>
            <a:ext cx="3088882" cy="887878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8365656" y="11733308"/>
            <a:ext cx="1383275" cy="887810"/>
          </a:xfrm>
          <a:prstGeom prst="roundRect">
            <a:avLst>
              <a:gd name="adj" fmla="val 21457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YARN</a:t>
            </a:r>
          </a:p>
        </p:txBody>
      </p:sp>
      <p:pic>
        <p:nvPicPr>
          <p:cNvPr id="41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29280" y="11868673"/>
            <a:ext cx="2885477" cy="699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50556" y="11677904"/>
            <a:ext cx="2316802" cy="890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618594" y="12064486"/>
            <a:ext cx="2885477" cy="556632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11425231" y="8816686"/>
            <a:ext cx="4725385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20" name="image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94595" y="9703177"/>
            <a:ext cx="1856865" cy="1856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1" name="Table 421"/>
          <p:cNvGraphicFramePr/>
          <p:nvPr/>
        </p:nvGraphicFramePr>
        <p:xfrm>
          <a:off x="5365865" y="9547375"/>
          <a:ext cx="811376" cy="887808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0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2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93781" y="8813231"/>
            <a:ext cx="1572085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4287690" y="8680691"/>
            <a:ext cx="74279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pic>
        <p:nvPicPr>
          <p:cNvPr id="424" name="image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74816" y="9703177"/>
            <a:ext cx="1856865" cy="1856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5" name="Table 425"/>
          <p:cNvGraphicFramePr/>
          <p:nvPr/>
        </p:nvGraphicFramePr>
        <p:xfrm>
          <a:off x="9546087" y="9547375"/>
          <a:ext cx="811376" cy="887808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0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6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74003" y="8813231"/>
            <a:ext cx="1572084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8264711" y="8680691"/>
            <a:ext cx="74279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pic>
        <p:nvPicPr>
          <p:cNvPr id="428" name="image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35257" y="9703177"/>
            <a:ext cx="1856866" cy="1856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9" name="Table 429"/>
          <p:cNvGraphicFramePr/>
          <p:nvPr/>
        </p:nvGraphicFramePr>
        <p:xfrm>
          <a:off x="17906528" y="9547375"/>
          <a:ext cx="811376" cy="887808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0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0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334444" y="8813231"/>
            <a:ext cx="1572085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16625154" y="8680691"/>
            <a:ext cx="742789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sp>
        <p:nvSpPr>
          <p:cNvPr id="432" name="Shape 432"/>
          <p:cNvSpPr/>
          <p:nvPr/>
        </p:nvSpPr>
        <p:spPr>
          <a:xfrm>
            <a:off x="3059916" y="5924097"/>
            <a:ext cx="230595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Model Building</a:t>
            </a:r>
          </a:p>
        </p:txBody>
      </p:sp>
      <p:sp>
        <p:nvSpPr>
          <p:cNvPr id="433" name="Shape 433"/>
          <p:cNvSpPr/>
          <p:nvPr/>
        </p:nvSpPr>
        <p:spPr>
          <a:xfrm>
            <a:off x="4727116" y="7037153"/>
            <a:ext cx="14696629" cy="1418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/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35066" y="6739570"/>
            <a:ext cx="1953419" cy="195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015287" y="6739570"/>
            <a:ext cx="1953420" cy="195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375728" y="6739570"/>
            <a:ext cx="1953420" cy="1953419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 flipV="1">
            <a:off x="5771553" y="8113569"/>
            <a:ext cx="1" cy="1268810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" name="Shape 438"/>
          <p:cNvSpPr/>
          <p:nvPr/>
        </p:nvSpPr>
        <p:spPr>
          <a:xfrm flipV="1">
            <a:off x="9951774" y="8113569"/>
            <a:ext cx="1" cy="1268810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9" name="Shape 439"/>
          <p:cNvSpPr/>
          <p:nvPr/>
        </p:nvSpPr>
        <p:spPr>
          <a:xfrm flipV="1">
            <a:off x="18312217" y="8113569"/>
            <a:ext cx="1" cy="1268810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40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93911" y="6435340"/>
            <a:ext cx="1178226" cy="1178226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11957691" y="7491017"/>
            <a:ext cx="4134675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H2O Distributed In-Memory</a:t>
            </a:r>
          </a:p>
        </p:txBody>
      </p:sp>
    </p:spTree>
    <p:extLst>
      <p:ext uri="{BB962C8B-B14F-4D97-AF65-F5344CB8AC3E}">
        <p14:creationId xmlns:p14="http://schemas.microsoft.com/office/powerpoint/2010/main" val="709345146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3834326" y="6727925"/>
            <a:ext cx="4317631" cy="4317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8014548" y="6727925"/>
            <a:ext cx="4317630" cy="4317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6374989" y="6727925"/>
            <a:ext cx="4317631" cy="431763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H2O Core</a:t>
            </a:r>
            <a:r>
              <a:rPr lang="en-US" dirty="0"/>
              <a:t> with Other Data Sources</a:t>
            </a:r>
            <a:endParaRPr dirty="0"/>
          </a:p>
        </p:txBody>
      </p:sp>
      <p:sp>
        <p:nvSpPr>
          <p:cNvPr id="419" name="Shape 419"/>
          <p:cNvSpPr/>
          <p:nvPr/>
        </p:nvSpPr>
        <p:spPr>
          <a:xfrm>
            <a:off x="11425231" y="8816686"/>
            <a:ext cx="4725385" cy="1"/>
          </a:xfrm>
          <a:prstGeom prst="line">
            <a:avLst/>
          </a:prstGeom>
          <a:ln w="165100" cap="rnd">
            <a:solidFill>
              <a:srgbClr val="477998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20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4595" y="9703177"/>
            <a:ext cx="1856865" cy="1856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1" name="Table 421"/>
          <p:cNvGraphicFramePr/>
          <p:nvPr/>
        </p:nvGraphicFramePr>
        <p:xfrm>
          <a:off x="5365865" y="9547375"/>
          <a:ext cx="811376" cy="887808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0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3781" y="8813231"/>
            <a:ext cx="1572085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4287690" y="8680691"/>
            <a:ext cx="74279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pic>
        <p:nvPicPr>
          <p:cNvPr id="424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74816" y="9703177"/>
            <a:ext cx="1856865" cy="1856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5" name="Table 425"/>
          <p:cNvGraphicFramePr/>
          <p:nvPr/>
        </p:nvGraphicFramePr>
        <p:xfrm>
          <a:off x="9546087" y="9547375"/>
          <a:ext cx="811376" cy="887808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0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74003" y="8813231"/>
            <a:ext cx="1572084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8264711" y="8680691"/>
            <a:ext cx="74279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pic>
        <p:nvPicPr>
          <p:cNvPr id="428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35257" y="9703177"/>
            <a:ext cx="1856866" cy="18568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9" name="Table 429"/>
          <p:cNvGraphicFramePr/>
          <p:nvPr/>
        </p:nvGraphicFramePr>
        <p:xfrm>
          <a:off x="17906528" y="9547375"/>
          <a:ext cx="811376" cy="887808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0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7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26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3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34444" y="8813231"/>
            <a:ext cx="1572085" cy="157208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16625154" y="8680691"/>
            <a:ext cx="742789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CPU</a:t>
            </a:r>
          </a:p>
        </p:txBody>
      </p:sp>
      <p:sp>
        <p:nvSpPr>
          <p:cNvPr id="432" name="Shape 432"/>
          <p:cNvSpPr/>
          <p:nvPr/>
        </p:nvSpPr>
        <p:spPr>
          <a:xfrm>
            <a:off x="3059916" y="5924097"/>
            <a:ext cx="2305950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477998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Model Building</a:t>
            </a:r>
          </a:p>
        </p:txBody>
      </p:sp>
      <p:sp>
        <p:nvSpPr>
          <p:cNvPr id="433" name="Shape 433"/>
          <p:cNvSpPr/>
          <p:nvPr/>
        </p:nvSpPr>
        <p:spPr>
          <a:xfrm>
            <a:off x="4727116" y="7037153"/>
            <a:ext cx="14696629" cy="1418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4" y="21600"/>
                </a:moveTo>
                <a:lnTo>
                  <a:pt x="21156" y="21600"/>
                </a:lnTo>
                <a:cubicBezTo>
                  <a:pt x="21283" y="21600"/>
                  <a:pt x="21348" y="21600"/>
                  <a:pt x="21417" y="21375"/>
                </a:cubicBezTo>
                <a:cubicBezTo>
                  <a:pt x="21492" y="21091"/>
                  <a:pt x="21551" y="20478"/>
                  <a:pt x="21578" y="19700"/>
                </a:cubicBezTo>
                <a:cubicBezTo>
                  <a:pt x="21600" y="18988"/>
                  <a:pt x="21600" y="18319"/>
                  <a:pt x="21600" y="16979"/>
                </a:cubicBezTo>
                <a:lnTo>
                  <a:pt x="21600" y="4600"/>
                </a:lnTo>
                <a:cubicBezTo>
                  <a:pt x="21600" y="3281"/>
                  <a:pt x="21600" y="2612"/>
                  <a:pt x="21578" y="1900"/>
                </a:cubicBezTo>
                <a:cubicBezTo>
                  <a:pt x="21551" y="1122"/>
                  <a:pt x="21492" y="509"/>
                  <a:pt x="21417" y="225"/>
                </a:cubicBezTo>
                <a:cubicBezTo>
                  <a:pt x="21348" y="0"/>
                  <a:pt x="21283" y="0"/>
                  <a:pt x="21154" y="0"/>
                </a:cubicBezTo>
                <a:lnTo>
                  <a:pt x="444" y="0"/>
                </a:lnTo>
                <a:cubicBezTo>
                  <a:pt x="317" y="0"/>
                  <a:pt x="252" y="0"/>
                  <a:pt x="183" y="225"/>
                </a:cubicBezTo>
                <a:cubicBezTo>
                  <a:pt x="108" y="509"/>
                  <a:pt x="49" y="1122"/>
                  <a:pt x="22" y="1900"/>
                </a:cubicBezTo>
                <a:cubicBezTo>
                  <a:pt x="0" y="2612"/>
                  <a:pt x="0" y="3281"/>
                  <a:pt x="0" y="4621"/>
                </a:cubicBezTo>
                <a:lnTo>
                  <a:pt x="0" y="17000"/>
                </a:lnTo>
                <a:cubicBezTo>
                  <a:pt x="0" y="18319"/>
                  <a:pt x="0" y="18988"/>
                  <a:pt x="22" y="19700"/>
                </a:cubicBezTo>
                <a:cubicBezTo>
                  <a:pt x="49" y="20478"/>
                  <a:pt x="108" y="21091"/>
                  <a:pt x="183" y="21375"/>
                </a:cubicBezTo>
                <a:cubicBezTo>
                  <a:pt x="252" y="21600"/>
                  <a:pt x="317" y="21600"/>
                  <a:pt x="446" y="21600"/>
                </a:cubicBezTo>
                <a:close/>
              </a:path>
            </a:pathLst>
          </a:custGeom>
          <a:solidFill>
            <a:srgbClr val="FBE91F"/>
          </a:solidFill>
          <a:ln w="25400">
            <a:solidFill>
              <a:srgbClr val="26C485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262460"/>
                </a:solidFill>
              </a:defRPr>
            </a:pPr>
            <a:endParaRPr/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35066" y="6739570"/>
            <a:ext cx="1953419" cy="195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15287" y="6739570"/>
            <a:ext cx="1953420" cy="195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75728" y="6739570"/>
            <a:ext cx="1953420" cy="1953419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 flipV="1">
            <a:off x="5771553" y="8113569"/>
            <a:ext cx="1" cy="1268810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8" name="Shape 438"/>
          <p:cNvSpPr/>
          <p:nvPr/>
        </p:nvSpPr>
        <p:spPr>
          <a:xfrm flipV="1">
            <a:off x="9951774" y="8113569"/>
            <a:ext cx="1" cy="1268810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9" name="Shape 439"/>
          <p:cNvSpPr/>
          <p:nvPr/>
        </p:nvSpPr>
        <p:spPr>
          <a:xfrm flipV="1">
            <a:off x="18312217" y="8113569"/>
            <a:ext cx="1" cy="1268810"/>
          </a:xfrm>
          <a:prstGeom prst="line">
            <a:avLst/>
          </a:prstGeom>
          <a:ln w="63500">
            <a:solidFill>
              <a:srgbClr val="4779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40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93911" y="6435340"/>
            <a:ext cx="1178226" cy="1178226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11957691" y="7491017"/>
            <a:ext cx="4134675" cy="51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H2O Distributed In-Memory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4450E3-72D1-4047-958A-8CF10F9E89B1}"/>
              </a:ext>
            </a:extLst>
          </p:cNvPr>
          <p:cNvGrpSpPr/>
          <p:nvPr/>
        </p:nvGrpSpPr>
        <p:grpSpPr>
          <a:xfrm>
            <a:off x="706560" y="3335290"/>
            <a:ext cx="2008048" cy="9333942"/>
            <a:chOff x="263836" y="3026822"/>
            <a:chExt cx="2008048" cy="93339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A3E5AC8-4DEF-7F4C-88DC-55FFADA51E98}"/>
                </a:ext>
              </a:extLst>
            </p:cNvPr>
            <p:cNvGrpSpPr/>
            <p:nvPr/>
          </p:nvGrpSpPr>
          <p:grpSpPr>
            <a:xfrm>
              <a:off x="399405" y="3026822"/>
              <a:ext cx="1816076" cy="9333942"/>
              <a:chOff x="399405" y="3026822"/>
              <a:chExt cx="1816076" cy="9333942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734559" y="6665380"/>
                <a:ext cx="883255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>
                    <a:solidFill>
                      <a:srgbClr val="477998"/>
                    </a:solidFill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r>
                  <a:rPr sz="4000" b="1" dirty="0"/>
                  <a:t>SQL</a:t>
                </a:r>
              </a:p>
            </p:txBody>
          </p:sp>
          <p:pic>
            <p:nvPicPr>
              <p:cNvPr id="443" name="pasted-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99405" y="7572586"/>
                <a:ext cx="1816076" cy="1816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5" name="pasted-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20556" t="19220" r="20556" b="19220"/>
              <a:stretch>
                <a:fillRect/>
              </a:stretch>
            </p:blipFill>
            <p:spPr>
              <a:xfrm>
                <a:off x="501892" y="10759319"/>
                <a:ext cx="1531937" cy="1601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6" name="Shape 446"/>
              <p:cNvSpPr/>
              <p:nvPr/>
            </p:nvSpPr>
            <p:spPr>
              <a:xfrm>
                <a:off x="966949" y="9867932"/>
                <a:ext cx="646011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>
                    <a:solidFill>
                      <a:srgbClr val="477998"/>
                    </a:solidFill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r>
                  <a:rPr sz="4000" b="1" dirty="0"/>
                  <a:t>S3</a:t>
                </a:r>
              </a:p>
            </p:txBody>
          </p:sp>
          <p:sp>
            <p:nvSpPr>
              <p:cNvPr id="444" name="Shape 444"/>
              <p:cNvSpPr/>
              <p:nvPr/>
            </p:nvSpPr>
            <p:spPr>
              <a:xfrm>
                <a:off x="966949" y="3026822"/>
                <a:ext cx="888064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>
                    <a:solidFill>
                      <a:srgbClr val="477998"/>
                    </a:solidFill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r>
                  <a:rPr sz="4000" b="1" dirty="0"/>
                  <a:t>NFS</a:t>
                </a:r>
              </a:p>
            </p:txBody>
          </p:sp>
        </p:grpSp>
        <p:pic>
          <p:nvPicPr>
            <p:cNvPr id="447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63836" y="4198570"/>
              <a:ext cx="2008048" cy="2008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093AEF-7472-F346-81EC-14E460BCE8FE}"/>
              </a:ext>
            </a:extLst>
          </p:cNvPr>
          <p:cNvCxnSpPr/>
          <p:nvPr/>
        </p:nvCxnSpPr>
        <p:spPr>
          <a:xfrm>
            <a:off x="2660088" y="7833958"/>
            <a:ext cx="1759057" cy="0"/>
          </a:xfrm>
          <a:prstGeom prst="straightConnector1">
            <a:avLst/>
          </a:prstGeom>
          <a:noFill/>
          <a:ln w="101600" cap="flat">
            <a:solidFill>
              <a:srgbClr val="467998"/>
            </a:solidFill>
            <a:prstDash val="solid"/>
            <a:round/>
            <a:tailEnd type="triangle"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5033750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3569696"/>
            <a:ext cx="24384000" cy="146304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465"/>
            <a:ext cx="24383999" cy="1744131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H2O.ai: Company Overview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51505"/>
              </p:ext>
            </p:extLst>
          </p:nvPr>
        </p:nvGraphicFramePr>
        <p:xfrm>
          <a:off x="1519516" y="1990475"/>
          <a:ext cx="21344966" cy="7856092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754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0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378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Founded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2011</a:t>
                      </a:r>
                      <a:r>
                        <a:rPr lang="en-US" sz="3600" baseline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 Venture-backed, Debuted in 2012</a:t>
                      </a:r>
                      <a:endParaRPr lang="en-US" sz="36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584">
                <a:tc>
                  <a:txBody>
                    <a:bodyPr/>
                    <a:lstStyle/>
                    <a:p>
                      <a:r>
                        <a:rPr lang="en-US" sz="3600" b="1" baseline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Products</a:t>
                      </a:r>
                      <a:endParaRPr lang="en-US" sz="36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charset="0"/>
                        <a:buChar char="•"/>
                      </a:pPr>
                      <a:endParaRPr lang="en-US" sz="24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0749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Mission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Operationalize</a:t>
                      </a:r>
                      <a:r>
                        <a:rPr lang="en-US" sz="3600" baseline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 Data Science &amp; Platform to Build Beautiful Data Products </a:t>
                      </a:r>
                      <a:endParaRPr lang="en-US" sz="36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9490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Team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75+ employees</a:t>
                      </a:r>
                      <a:r>
                        <a:rPr lang="en-US" sz="3600" baseline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: </a:t>
                      </a:r>
                    </a:p>
                    <a:p>
                      <a:r>
                        <a:rPr lang="en-US" sz="3600" baseline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Distributed Systems Engineers , ML Experts, World-class Visualization Designers</a:t>
                      </a:r>
                      <a:endParaRPr lang="en-US" sz="36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749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Headquarters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Mountain</a:t>
                      </a:r>
                      <a:r>
                        <a:rPr lang="en-US" sz="3600" baseline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 View, CA</a:t>
                      </a:r>
                      <a:endParaRPr lang="en-US" sz="36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896150" y="10229512"/>
            <a:ext cx="18591697" cy="3150505"/>
            <a:chOff x="0" y="4985494"/>
            <a:chExt cx="10645772" cy="17370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991338"/>
              <a:ext cx="2327497" cy="17177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1212" y="4991337"/>
              <a:ext cx="2309661" cy="17312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29524" y="4991337"/>
              <a:ext cx="2309661" cy="17312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8411" y="4985494"/>
              <a:ext cx="2407361" cy="17370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991337"/>
              <a:ext cx="2329820" cy="173124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AA86B56C-D57F-B34A-875F-BB0FA4F633AA}" type="slidenum">
              <a:rPr lang="en-US" smtClean="0">
                <a:latin typeface="Futura Medium" charset="0"/>
                <a:ea typeface="Futura Medium" charset="0"/>
                <a:cs typeface="Futura Medium" charset="0"/>
              </a:rPr>
              <a:t>4</a:t>
            </a:fld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28FA26-9F6D-5B4F-9BD1-FFDBC389E381}"/>
              </a:ext>
            </a:extLst>
          </p:cNvPr>
          <p:cNvGrpSpPr/>
          <p:nvPr/>
        </p:nvGrpSpPr>
        <p:grpSpPr>
          <a:xfrm>
            <a:off x="19521897" y="3203224"/>
            <a:ext cx="3342585" cy="1250538"/>
            <a:chOff x="2692119" y="2220658"/>
            <a:chExt cx="4764506" cy="3465086"/>
          </a:xfrm>
          <a:solidFill>
            <a:srgbClr val="FFF9D5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EC000B-B7C8-2E49-9638-CB8EC08DC963}"/>
                </a:ext>
              </a:extLst>
            </p:cNvPr>
            <p:cNvSpPr/>
            <p:nvPr/>
          </p:nvSpPr>
          <p:spPr>
            <a:xfrm>
              <a:off x="2692119" y="2220658"/>
              <a:ext cx="4764506" cy="3465086"/>
            </a:xfrm>
            <a:prstGeom prst="rect">
              <a:avLst/>
            </a:prstGeom>
            <a:grpFill/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546988-FE95-B240-8B66-99E498B1726B}"/>
                </a:ext>
              </a:extLst>
            </p:cNvPr>
            <p:cNvSpPr txBox="1"/>
            <p:nvPr/>
          </p:nvSpPr>
          <p:spPr>
            <a:xfrm>
              <a:off x="2728213" y="3420661"/>
              <a:ext cx="4692317" cy="106788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H2O4GPU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03BDC6-2CF8-E546-91E2-37E9FEB1E784}"/>
              </a:ext>
            </a:extLst>
          </p:cNvPr>
          <p:cNvGrpSpPr/>
          <p:nvPr/>
        </p:nvGrpSpPr>
        <p:grpSpPr>
          <a:xfrm>
            <a:off x="15682592" y="3203224"/>
            <a:ext cx="3342585" cy="1250538"/>
            <a:chOff x="2692119" y="2220660"/>
            <a:chExt cx="4764506" cy="3465086"/>
          </a:xfrm>
          <a:solidFill>
            <a:srgbClr val="FFF9D5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657824-FB2F-A741-BA1D-A83461554945}"/>
                </a:ext>
              </a:extLst>
            </p:cNvPr>
            <p:cNvSpPr/>
            <p:nvPr/>
          </p:nvSpPr>
          <p:spPr>
            <a:xfrm>
              <a:off x="2692119" y="2220660"/>
              <a:ext cx="4764506" cy="3465086"/>
            </a:xfrm>
            <a:prstGeom prst="rect">
              <a:avLst/>
            </a:prstGeom>
            <a:grpFill/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33D237-FE06-D64B-A297-F05C90A08C77}"/>
                </a:ext>
              </a:extLst>
            </p:cNvPr>
            <p:cNvSpPr txBox="1"/>
            <p:nvPr/>
          </p:nvSpPr>
          <p:spPr>
            <a:xfrm>
              <a:off x="2728213" y="3420660"/>
              <a:ext cx="4692317" cy="106788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DAI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69A597-B088-0541-B358-937A9306A0C4}"/>
              </a:ext>
            </a:extLst>
          </p:cNvPr>
          <p:cNvGrpSpPr/>
          <p:nvPr/>
        </p:nvGrpSpPr>
        <p:grpSpPr>
          <a:xfrm>
            <a:off x="7700108" y="3203224"/>
            <a:ext cx="3342585" cy="1250538"/>
            <a:chOff x="2692119" y="2220660"/>
            <a:chExt cx="4764506" cy="3465086"/>
          </a:xfrm>
          <a:solidFill>
            <a:srgbClr val="FFF9D5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5E0A61-95BE-E040-A6F7-261B392546FF}"/>
                </a:ext>
              </a:extLst>
            </p:cNvPr>
            <p:cNvSpPr/>
            <p:nvPr/>
          </p:nvSpPr>
          <p:spPr>
            <a:xfrm>
              <a:off x="2692119" y="2220660"/>
              <a:ext cx="4764506" cy="3465086"/>
            </a:xfrm>
            <a:prstGeom prst="rect">
              <a:avLst/>
            </a:prstGeom>
            <a:grpFill/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0DF4B4-0AD5-7D4D-9CB7-2380D99694BF}"/>
                </a:ext>
              </a:extLst>
            </p:cNvPr>
            <p:cNvSpPr txBox="1"/>
            <p:nvPr/>
          </p:nvSpPr>
          <p:spPr>
            <a:xfrm>
              <a:off x="2728213" y="3420660"/>
              <a:ext cx="4692317" cy="106788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tx1"/>
                  </a:solidFill>
                  <a:latin typeface="Futura Medium" charset="0"/>
                  <a:ea typeface="Futura Medium" charset="0"/>
                  <a:cs typeface="Futura Medium" charset="0"/>
                </a:rPr>
                <a:t>E. Steam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42180F-D674-6E41-A1EB-A84B399B3304}"/>
              </a:ext>
            </a:extLst>
          </p:cNvPr>
          <p:cNvGrpSpPr/>
          <p:nvPr/>
        </p:nvGrpSpPr>
        <p:grpSpPr>
          <a:xfrm>
            <a:off x="11691350" y="3203223"/>
            <a:ext cx="3342585" cy="1250540"/>
            <a:chOff x="6138704" y="2257727"/>
            <a:chExt cx="4764506" cy="3465092"/>
          </a:xfrm>
          <a:solidFill>
            <a:srgbClr val="FFF9D5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6F7DFB-E5AC-0241-BBA2-F3C045777F2B}"/>
                </a:ext>
              </a:extLst>
            </p:cNvPr>
            <p:cNvSpPr/>
            <p:nvPr/>
          </p:nvSpPr>
          <p:spPr>
            <a:xfrm>
              <a:off x="6138704" y="2257727"/>
              <a:ext cx="4764506" cy="3465092"/>
            </a:xfrm>
            <a:prstGeom prst="rect">
              <a:avLst/>
            </a:prstGeom>
            <a:grpFill/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D936F2-C411-FE46-9B85-74D8F8FC08A5}"/>
                </a:ext>
              </a:extLst>
            </p:cNvPr>
            <p:cNvSpPr txBox="1"/>
            <p:nvPr/>
          </p:nvSpPr>
          <p:spPr>
            <a:xfrm>
              <a:off x="6174798" y="3020871"/>
              <a:ext cx="4692317" cy="194160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Sparkling Water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23EAC9-96B8-E34F-95F8-ED62F42A1AB6}"/>
              </a:ext>
            </a:extLst>
          </p:cNvPr>
          <p:cNvGrpSpPr/>
          <p:nvPr/>
        </p:nvGrpSpPr>
        <p:grpSpPr>
          <a:xfrm>
            <a:off x="3708866" y="3203223"/>
            <a:ext cx="3342585" cy="1250541"/>
            <a:chOff x="6138704" y="2257725"/>
            <a:chExt cx="4764506" cy="3465093"/>
          </a:xfrm>
          <a:solidFill>
            <a:srgbClr val="FFF9D5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409D62-5B47-EB48-B59F-B8234721D8E2}"/>
                </a:ext>
              </a:extLst>
            </p:cNvPr>
            <p:cNvSpPr/>
            <p:nvPr/>
          </p:nvSpPr>
          <p:spPr>
            <a:xfrm>
              <a:off x="6138704" y="2257725"/>
              <a:ext cx="4764506" cy="3465093"/>
            </a:xfrm>
            <a:prstGeom prst="rect">
              <a:avLst/>
            </a:prstGeom>
            <a:grpFill/>
            <a:ln w="508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A22ABE-EE02-3345-B589-AAEF6706FB8D}"/>
                </a:ext>
              </a:extLst>
            </p:cNvPr>
            <p:cNvSpPr txBox="1"/>
            <p:nvPr/>
          </p:nvSpPr>
          <p:spPr>
            <a:xfrm>
              <a:off x="6174798" y="3457733"/>
              <a:ext cx="4692317" cy="106788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Futura Medium" charset="0"/>
                  <a:ea typeface="Futura Medium" charset="0"/>
                  <a:cs typeface="Futura Medium" charset="0"/>
                  <a:sym typeface="Calibri"/>
                </a:rPr>
                <a:t>H2O-3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56147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H2O Distributed Environments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179" y="4900261"/>
            <a:ext cx="5413219" cy="34143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57491" y="9956730"/>
            <a:ext cx="841576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+mn-ea"/>
                <a:cs typeface="+mn-cs"/>
                <a:sym typeface="Calibri"/>
              </a:rPr>
              <a:t>distributed</a:t>
            </a:r>
            <a:r>
              <a:rPr kumimoji="0" lang="en-US" sz="400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+mn-ea"/>
                <a:cs typeface="+mn-cs"/>
                <a:sym typeface="Calibri"/>
              </a:rPr>
              <a:t> across multiple machines</a:t>
            </a:r>
            <a:endParaRPr kumimoji="0" lang="en-US" sz="4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+mn-ea"/>
              <a:cs typeface="+mn-cs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33200" y="9968843"/>
            <a:ext cx="556562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+mn-ea"/>
                <a:cs typeface="+mn-cs"/>
                <a:sym typeface="Calibri"/>
              </a:rPr>
              <a:t>distributed on the cloud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02542" y="4461109"/>
            <a:ext cx="3964091" cy="3891217"/>
            <a:chOff x="17726912" y="4651584"/>
            <a:chExt cx="3964091" cy="3964090"/>
          </a:xfrm>
        </p:grpSpPr>
        <p:pic>
          <p:nvPicPr>
            <p:cNvPr id="1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726912" y="4651584"/>
              <a:ext cx="3964091" cy="3964090"/>
            </a:xfrm>
            <a:prstGeom prst="rect">
              <a:avLst/>
            </a:prstGeom>
            <a:ln w="12700">
              <a:miter lim="400000"/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Shape 271"/>
            <p:cNvSpPr/>
            <p:nvPr/>
          </p:nvSpPr>
          <p:spPr>
            <a:xfrm>
              <a:off x="19193606" y="6996223"/>
              <a:ext cx="583317" cy="583317"/>
            </a:xfrm>
            <a:prstGeom prst="ellipse">
              <a:avLst/>
            </a:prstGeom>
            <a:solidFill>
              <a:srgbClr val="FBE91F"/>
            </a:solidFill>
            <a:ln w="50800">
              <a:solidFill>
                <a:srgbClr val="181D2D"/>
              </a:solidFill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 anchor="ctr"/>
            <a:lstStyle>
              <a:lvl1pPr algn="ctr">
                <a:defRPr sz="4000" b="1"/>
              </a:lvl1pPr>
            </a:lstStyle>
            <a:p>
              <a:r>
                <a:rPr sz="800" b="0" dirty="0">
                  <a:latin typeface="Futura Medium" charset="0"/>
                </a:rPr>
                <a:t>H2O</a:t>
              </a:r>
            </a:p>
          </p:txBody>
        </p:sp>
        <p:sp>
          <p:nvSpPr>
            <p:cNvPr id="22" name="Shape 271"/>
            <p:cNvSpPr/>
            <p:nvPr/>
          </p:nvSpPr>
          <p:spPr>
            <a:xfrm>
              <a:off x="19417298" y="6341970"/>
              <a:ext cx="583317" cy="583317"/>
            </a:xfrm>
            <a:prstGeom prst="ellipse">
              <a:avLst/>
            </a:prstGeom>
            <a:solidFill>
              <a:srgbClr val="FBE91F"/>
            </a:solidFill>
            <a:ln w="50800">
              <a:solidFill>
                <a:srgbClr val="181D2D"/>
              </a:solidFill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 anchor="ctr"/>
            <a:lstStyle>
              <a:lvl1pPr algn="ctr">
                <a:defRPr sz="4000" b="1"/>
              </a:lvl1pPr>
            </a:lstStyle>
            <a:p>
              <a:r>
                <a:rPr sz="800" b="0" dirty="0">
                  <a:latin typeface="Futura Medium" charset="0"/>
                </a:rPr>
                <a:t>H2O</a:t>
              </a:r>
            </a:p>
          </p:txBody>
        </p:sp>
        <p:sp>
          <p:nvSpPr>
            <p:cNvPr id="23" name="Shape 271"/>
            <p:cNvSpPr/>
            <p:nvPr/>
          </p:nvSpPr>
          <p:spPr>
            <a:xfrm>
              <a:off x="19970833" y="6929831"/>
              <a:ext cx="583317" cy="583317"/>
            </a:xfrm>
            <a:prstGeom prst="ellipse">
              <a:avLst/>
            </a:prstGeom>
            <a:solidFill>
              <a:srgbClr val="FBE91F"/>
            </a:solidFill>
            <a:ln w="50800">
              <a:solidFill>
                <a:srgbClr val="181D2D"/>
              </a:solidFill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 anchor="ctr"/>
            <a:lstStyle>
              <a:lvl1pPr algn="ctr">
                <a:defRPr sz="4000" b="1"/>
              </a:lvl1pPr>
            </a:lstStyle>
            <a:p>
              <a:r>
                <a:rPr sz="800" b="0" dirty="0">
                  <a:latin typeface="Futura Medium" charset="0"/>
                </a:rPr>
                <a:t>H2O</a:t>
              </a:r>
            </a:p>
          </p:txBody>
        </p:sp>
        <p:sp>
          <p:nvSpPr>
            <p:cNvPr id="24" name="Shape 271"/>
            <p:cNvSpPr/>
            <p:nvPr/>
          </p:nvSpPr>
          <p:spPr>
            <a:xfrm>
              <a:off x="18168600" y="7032312"/>
              <a:ext cx="583317" cy="583317"/>
            </a:xfrm>
            <a:prstGeom prst="ellipse">
              <a:avLst/>
            </a:prstGeom>
            <a:solidFill>
              <a:srgbClr val="FBE91F"/>
            </a:solidFill>
            <a:ln w="50800">
              <a:solidFill>
                <a:srgbClr val="181D2D"/>
              </a:solidFill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 anchor="ctr"/>
            <a:lstStyle>
              <a:lvl1pPr algn="ctr">
                <a:defRPr sz="4000" b="1"/>
              </a:lvl1pPr>
            </a:lstStyle>
            <a:p>
              <a:r>
                <a:rPr sz="800" b="0" dirty="0">
                  <a:latin typeface="Futura Medium" charset="0"/>
                </a:rPr>
                <a:t>H2O</a:t>
              </a:r>
            </a:p>
          </p:txBody>
        </p:sp>
        <p:sp>
          <p:nvSpPr>
            <p:cNvPr id="25" name="Shape 271"/>
            <p:cNvSpPr/>
            <p:nvPr/>
          </p:nvSpPr>
          <p:spPr>
            <a:xfrm>
              <a:off x="19820802" y="5757846"/>
              <a:ext cx="583317" cy="583317"/>
            </a:xfrm>
            <a:prstGeom prst="ellipse">
              <a:avLst/>
            </a:prstGeom>
            <a:solidFill>
              <a:srgbClr val="FBE91F"/>
            </a:solidFill>
            <a:ln w="50800">
              <a:solidFill>
                <a:srgbClr val="181D2D"/>
              </a:solidFill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 anchor="ctr"/>
            <a:lstStyle>
              <a:lvl1pPr algn="ctr">
                <a:defRPr sz="4000" b="1"/>
              </a:lvl1pPr>
            </a:lstStyle>
            <a:p>
              <a:r>
                <a:rPr sz="800" b="0" dirty="0">
                  <a:latin typeface="Futura Medium" charset="0"/>
                </a:rPr>
                <a:t>H2O</a:t>
              </a:r>
            </a:p>
          </p:txBody>
        </p:sp>
        <p:sp>
          <p:nvSpPr>
            <p:cNvPr id="26" name="Shape 271"/>
            <p:cNvSpPr/>
            <p:nvPr/>
          </p:nvSpPr>
          <p:spPr>
            <a:xfrm>
              <a:off x="18722135" y="6541896"/>
              <a:ext cx="583317" cy="583317"/>
            </a:xfrm>
            <a:prstGeom prst="ellipse">
              <a:avLst/>
            </a:prstGeom>
            <a:solidFill>
              <a:srgbClr val="FBE91F"/>
            </a:solidFill>
            <a:ln w="50800">
              <a:solidFill>
                <a:srgbClr val="181D2D"/>
              </a:solidFill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 anchor="ctr"/>
            <a:lstStyle>
              <a:lvl1pPr algn="ctr">
                <a:defRPr sz="4000" b="1"/>
              </a:lvl1pPr>
            </a:lstStyle>
            <a:p>
              <a:r>
                <a:rPr sz="800" b="0" dirty="0">
                  <a:latin typeface="Futura Medium" charset="0"/>
                </a:rPr>
                <a:t>H2O</a:t>
              </a:r>
            </a:p>
          </p:txBody>
        </p:sp>
      </p:grpSp>
      <p:grpSp>
        <p:nvGrpSpPr>
          <p:cNvPr id="27" name="Group 323"/>
          <p:cNvGrpSpPr/>
          <p:nvPr/>
        </p:nvGrpSpPr>
        <p:grpSpPr>
          <a:xfrm>
            <a:off x="4373685" y="7147388"/>
            <a:ext cx="1810038" cy="1810038"/>
            <a:chOff x="0" y="0"/>
            <a:chExt cx="3251200" cy="3251200"/>
          </a:xfrm>
        </p:grpSpPr>
        <p:sp>
          <p:nvSpPr>
            <p:cNvPr id="28" name="Shape 318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>
                <a:latin typeface="Futura Medium" charset="0"/>
              </a:endParaRPr>
            </a:p>
          </p:txBody>
        </p:sp>
        <p:sp>
          <p:nvSpPr>
            <p:cNvPr id="29" name="Shape 319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>
                <a:latin typeface="Futura Medium" charset="0"/>
              </a:endParaRPr>
            </a:p>
          </p:txBody>
        </p:sp>
        <p:grpSp>
          <p:nvGrpSpPr>
            <p:cNvPr id="30" name="Group 322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31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" name="Shape 321"/>
              <p:cNvSpPr/>
              <p:nvPr/>
            </p:nvSpPr>
            <p:spPr>
              <a:xfrm>
                <a:off x="1184095" y="2096488"/>
                <a:ext cx="898918" cy="898918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sz="1500" b="1"/>
                </a:lvl1pPr>
              </a:lstStyle>
              <a:p>
                <a:r>
                  <a:rPr sz="700" dirty="0">
                    <a:latin typeface="Futura Medium" charset="0"/>
                    <a:ea typeface="Futura Medium" charset="0"/>
                    <a:cs typeface="Futura Medium" charset="0"/>
                  </a:rPr>
                  <a:t>H2O</a:t>
                </a:r>
              </a:p>
            </p:txBody>
          </p:sp>
        </p:grpSp>
      </p:grpSp>
      <p:grpSp>
        <p:nvGrpSpPr>
          <p:cNvPr id="39" name="Group 323"/>
          <p:cNvGrpSpPr/>
          <p:nvPr/>
        </p:nvGrpSpPr>
        <p:grpSpPr>
          <a:xfrm>
            <a:off x="14333200" y="7147388"/>
            <a:ext cx="1810038" cy="1810038"/>
            <a:chOff x="0" y="0"/>
            <a:chExt cx="3251200" cy="3251200"/>
          </a:xfrm>
        </p:grpSpPr>
        <p:sp>
          <p:nvSpPr>
            <p:cNvPr id="40" name="Shape 318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>
                <a:latin typeface="Futura Medium" charset="0"/>
              </a:endParaRPr>
            </a:p>
          </p:txBody>
        </p:sp>
        <p:sp>
          <p:nvSpPr>
            <p:cNvPr id="41" name="Shape 319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>
                <a:latin typeface="Futura Medium" charset="0"/>
              </a:endParaRPr>
            </a:p>
          </p:txBody>
        </p:sp>
        <p:grpSp>
          <p:nvGrpSpPr>
            <p:cNvPr id="42" name="Group 322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43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" name="Shape 321"/>
              <p:cNvSpPr/>
              <p:nvPr/>
            </p:nvSpPr>
            <p:spPr>
              <a:xfrm>
                <a:off x="1184095" y="2096488"/>
                <a:ext cx="898918" cy="898918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sz="1500" b="1"/>
                </a:lvl1pPr>
              </a:lstStyle>
              <a:p>
                <a:r>
                  <a:rPr sz="700" dirty="0">
                    <a:latin typeface="Futura Medium" charset="0"/>
                    <a:ea typeface="Futura Medium" charset="0"/>
                    <a:cs typeface="Futura Medium" charset="0"/>
                  </a:rPr>
                  <a:t>H2O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8594919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513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sz="10000" dirty="0">
                <a:solidFill>
                  <a:schemeClr val="tx1"/>
                </a:solidFill>
              </a:rPr>
              <a:t>Interfacing with H2O</a:t>
            </a:r>
            <a:r>
              <a:rPr lang="en-US" sz="4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en-US" sz="4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4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(Python, R, and Flow)</a:t>
            </a:r>
            <a:endParaRPr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24414">
            <a:off x="-1197694" y="10356760"/>
            <a:ext cx="18288001" cy="79686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8880988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B685-CB89-814D-A0F1-627B4F33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D88EC-E831-0E49-A874-74166D603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2" y="2334384"/>
            <a:ext cx="17290472" cy="1065439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75846272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B685-CB89-814D-A0F1-627B4F33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D88EC-E831-0E49-A874-74166D603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t="18515" r="30596" b="57172"/>
          <a:stretch/>
        </p:blipFill>
        <p:spPr>
          <a:xfrm>
            <a:off x="883051" y="4501662"/>
            <a:ext cx="22366103" cy="583809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4" name="Shape 437">
            <a:extLst>
              <a:ext uri="{FF2B5EF4-FFF2-40B4-BE49-F238E27FC236}">
                <a16:creationId xmlns:a16="http://schemas.microsoft.com/office/drawing/2014/main" id="{B83259AE-36F7-6D40-8951-FAF6F2ECC48B}"/>
              </a:ext>
            </a:extLst>
          </p:cNvPr>
          <p:cNvSpPr/>
          <p:nvPr/>
        </p:nvSpPr>
        <p:spPr>
          <a:xfrm flipH="1">
            <a:off x="5134708" y="3516923"/>
            <a:ext cx="3903784" cy="1371600"/>
          </a:xfrm>
          <a:prstGeom prst="line">
            <a:avLst/>
          </a:prstGeom>
          <a:ln w="101600">
            <a:solidFill>
              <a:schemeClr val="tx1"/>
            </a:solidFill>
            <a:miter lim="400000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37A68-3FF5-F24E-9A95-F8B03FBE2A5B}"/>
              </a:ext>
            </a:extLst>
          </p:cNvPr>
          <p:cNvSpPr txBox="1"/>
          <p:nvPr/>
        </p:nvSpPr>
        <p:spPr>
          <a:xfrm>
            <a:off x="7737231" y="2384718"/>
            <a:ext cx="796532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Import the python package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6B0C16-F6AD-D845-821B-D0E84FC6D18D}"/>
              </a:ext>
            </a:extLst>
          </p:cNvPr>
          <p:cNvCxnSpPr/>
          <p:nvPr/>
        </p:nvCxnSpPr>
        <p:spPr>
          <a:xfrm>
            <a:off x="883050" y="5380892"/>
            <a:ext cx="3584448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0807457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B685-CB89-814D-A0F1-627B4F33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D88EC-E831-0E49-A874-74166D603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t="18515" r="30596" b="57172"/>
          <a:stretch/>
        </p:blipFill>
        <p:spPr>
          <a:xfrm>
            <a:off x="883051" y="4501662"/>
            <a:ext cx="22366103" cy="583809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4" name="Shape 437">
            <a:extLst>
              <a:ext uri="{FF2B5EF4-FFF2-40B4-BE49-F238E27FC236}">
                <a16:creationId xmlns:a16="http://schemas.microsoft.com/office/drawing/2014/main" id="{B83259AE-36F7-6D40-8951-FAF6F2ECC48B}"/>
              </a:ext>
            </a:extLst>
          </p:cNvPr>
          <p:cNvSpPr/>
          <p:nvPr/>
        </p:nvSpPr>
        <p:spPr>
          <a:xfrm flipH="1">
            <a:off x="4467498" y="3516923"/>
            <a:ext cx="4570994" cy="2919046"/>
          </a:xfrm>
          <a:prstGeom prst="line">
            <a:avLst/>
          </a:prstGeom>
          <a:ln w="1016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37A68-3FF5-F24E-9A95-F8B03FBE2A5B}"/>
              </a:ext>
            </a:extLst>
          </p:cNvPr>
          <p:cNvSpPr txBox="1"/>
          <p:nvPr/>
        </p:nvSpPr>
        <p:spPr>
          <a:xfrm>
            <a:off x="7737231" y="2384718"/>
            <a:ext cx="637674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Launch an H2O cluster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C479E-173A-0A41-BE3A-DC81524EE5A2}"/>
              </a:ext>
            </a:extLst>
          </p:cNvPr>
          <p:cNvCxnSpPr/>
          <p:nvPr/>
        </p:nvCxnSpPr>
        <p:spPr>
          <a:xfrm>
            <a:off x="883050" y="6787657"/>
            <a:ext cx="3584448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0263127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B685-CB89-814D-A0F1-627B4F33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D88EC-E831-0E49-A874-74166D603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t="18515" r="30596" b="57172"/>
          <a:stretch/>
        </p:blipFill>
        <p:spPr>
          <a:xfrm>
            <a:off x="883051" y="4501662"/>
            <a:ext cx="22366103" cy="583809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4" name="Shape 437">
            <a:extLst>
              <a:ext uri="{FF2B5EF4-FFF2-40B4-BE49-F238E27FC236}">
                <a16:creationId xmlns:a16="http://schemas.microsoft.com/office/drawing/2014/main" id="{B83259AE-36F7-6D40-8951-FAF6F2ECC48B}"/>
              </a:ext>
            </a:extLst>
          </p:cNvPr>
          <p:cNvSpPr/>
          <p:nvPr/>
        </p:nvSpPr>
        <p:spPr>
          <a:xfrm flipH="1">
            <a:off x="6858000" y="3516923"/>
            <a:ext cx="2180492" cy="5838092"/>
          </a:xfrm>
          <a:prstGeom prst="line">
            <a:avLst/>
          </a:prstGeom>
          <a:ln w="1016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37A68-3FF5-F24E-9A95-F8B03FBE2A5B}"/>
              </a:ext>
            </a:extLst>
          </p:cNvPr>
          <p:cNvSpPr txBox="1"/>
          <p:nvPr/>
        </p:nvSpPr>
        <p:spPr>
          <a:xfrm>
            <a:off x="7737231" y="2384718"/>
            <a:ext cx="494366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Import a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2DCD5C-C0BC-3941-A8D4-30F58E36ABE9}"/>
              </a:ext>
            </a:extLst>
          </p:cNvPr>
          <p:cNvCxnSpPr/>
          <p:nvPr/>
        </p:nvCxnSpPr>
        <p:spPr>
          <a:xfrm>
            <a:off x="4334284" y="10128739"/>
            <a:ext cx="4770900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5720177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B685-CB89-814D-A0F1-627B4F33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37A68-3FF5-F24E-9A95-F8B03FBE2A5B}"/>
              </a:ext>
            </a:extLst>
          </p:cNvPr>
          <p:cNvSpPr txBox="1"/>
          <p:nvPr/>
        </p:nvSpPr>
        <p:spPr>
          <a:xfrm>
            <a:off x="7737231" y="2384718"/>
            <a:ext cx="412773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Build a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BEC4A-307B-AE44-9E04-CE6708DE3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 t="81145" r="28561"/>
          <a:stretch/>
        </p:blipFill>
        <p:spPr>
          <a:xfrm>
            <a:off x="883051" y="4501662"/>
            <a:ext cx="22366103" cy="437242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4" name="Shape 437">
            <a:extLst>
              <a:ext uri="{FF2B5EF4-FFF2-40B4-BE49-F238E27FC236}">
                <a16:creationId xmlns:a16="http://schemas.microsoft.com/office/drawing/2014/main" id="{B83259AE-36F7-6D40-8951-FAF6F2ECC48B}"/>
              </a:ext>
            </a:extLst>
          </p:cNvPr>
          <p:cNvSpPr/>
          <p:nvPr/>
        </p:nvSpPr>
        <p:spPr>
          <a:xfrm flipH="1">
            <a:off x="9038492" y="3516923"/>
            <a:ext cx="0" cy="1758462"/>
          </a:xfrm>
          <a:prstGeom prst="line">
            <a:avLst/>
          </a:prstGeom>
          <a:ln w="101600">
            <a:solidFill>
              <a:schemeClr val="tx1"/>
            </a:solidFill>
            <a:miter lim="400000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50800" tIns="50800" rIns="50800" bIns="50800" anchor="ctr"/>
          <a:lstStyle/>
          <a:p>
            <a:endParaRPr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E3E26A-12A6-D24E-8D5E-56105EB087FA}"/>
              </a:ext>
            </a:extLst>
          </p:cNvPr>
          <p:cNvCxnSpPr/>
          <p:nvPr/>
        </p:nvCxnSpPr>
        <p:spPr>
          <a:xfrm>
            <a:off x="5364988" y="5838089"/>
            <a:ext cx="13611936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4A75E0-29D8-C048-9C28-CA2F44F6D6E1}"/>
              </a:ext>
            </a:extLst>
          </p:cNvPr>
          <p:cNvCxnSpPr/>
          <p:nvPr/>
        </p:nvCxnSpPr>
        <p:spPr>
          <a:xfrm>
            <a:off x="4847227" y="6623531"/>
            <a:ext cx="18117487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5479292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B685-CB89-814D-A0F1-627B4F33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37A68-3FF5-F24E-9A95-F8B03FBE2A5B}"/>
              </a:ext>
            </a:extLst>
          </p:cNvPr>
          <p:cNvSpPr txBox="1"/>
          <p:nvPr/>
        </p:nvSpPr>
        <p:spPr>
          <a:xfrm>
            <a:off x="7737231" y="2384718"/>
            <a:ext cx="687047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Get Model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BEC4A-307B-AE44-9E04-CE6708DE3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 t="81145" r="28561"/>
          <a:stretch/>
        </p:blipFill>
        <p:spPr>
          <a:xfrm>
            <a:off x="883051" y="4501662"/>
            <a:ext cx="22366103" cy="437242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4" name="Shape 437">
            <a:extLst>
              <a:ext uri="{FF2B5EF4-FFF2-40B4-BE49-F238E27FC236}">
                <a16:creationId xmlns:a16="http://schemas.microsoft.com/office/drawing/2014/main" id="{B83259AE-36F7-6D40-8951-FAF6F2ECC48B}"/>
              </a:ext>
            </a:extLst>
          </p:cNvPr>
          <p:cNvSpPr/>
          <p:nvPr/>
        </p:nvSpPr>
        <p:spPr>
          <a:xfrm flipH="1">
            <a:off x="7174523" y="3516922"/>
            <a:ext cx="1863969" cy="4325815"/>
          </a:xfrm>
          <a:prstGeom prst="line">
            <a:avLst/>
          </a:prstGeom>
          <a:ln w="101600">
            <a:solidFill>
              <a:schemeClr val="tx1"/>
            </a:solidFill>
            <a:miter lim="400000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50800" tIns="50800" rIns="50800" bIns="50800" anchor="ctr"/>
          <a:lstStyle/>
          <a:p>
            <a:endParaRPr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A8187B-A2FB-FD4B-A336-96C772B77EE1}"/>
              </a:ext>
            </a:extLst>
          </p:cNvPr>
          <p:cNvCxnSpPr/>
          <p:nvPr/>
        </p:nvCxnSpPr>
        <p:spPr>
          <a:xfrm>
            <a:off x="6796123" y="8510947"/>
            <a:ext cx="4770900" cy="0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2223277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BC9E-8013-4D49-8462-B8FE264E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0B557-EB36-F34D-9B08-CFE7C9F35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5"/>
          <a:stretch/>
        </p:blipFill>
        <p:spPr>
          <a:xfrm>
            <a:off x="3593445" y="2331720"/>
            <a:ext cx="16945316" cy="10867733"/>
          </a:xfrm>
          <a:prstGeom prst="rect">
            <a:avLst/>
          </a:prstGeom>
          <a:ln w="12700">
            <a:solidFill>
              <a:schemeClr val="accent3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7047275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ABAB4-65EE-3449-A46E-3DC4B57E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Flow: Custom Web UI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EACD4-744E-5849-9073-AFA493C6D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19" y="2578789"/>
            <a:ext cx="18203122" cy="9821368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210178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ctrTitle"/>
          </p:nvPr>
        </p:nvSpPr>
        <p:spPr>
          <a:xfrm>
            <a:off x="0" y="5223712"/>
            <a:ext cx="24384000" cy="326857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What is H2O-3?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6000" i="1" dirty="0"/>
              <a:t>Powerful Platform for End-to-End Machine Learning</a:t>
            </a:r>
            <a:br>
              <a:rPr lang="en-US" sz="6000" dirty="0"/>
            </a:b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2316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513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sz="10000" dirty="0">
                <a:solidFill>
                  <a:schemeClr val="tx1"/>
                </a:solidFill>
              </a:rPr>
              <a:t>The H2O Python API*</a:t>
            </a:r>
            <a:r>
              <a:rPr lang="en-US" sz="4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en-US" sz="4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4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(how the client &amp; server communicate)</a:t>
            </a:r>
            <a:endParaRPr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24414">
            <a:off x="-1197694" y="10356760"/>
            <a:ext cx="18288001" cy="79686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CCE126-ECDE-8B4A-BE61-9222B59A6427}"/>
              </a:ext>
            </a:extLst>
          </p:cNvPr>
          <p:cNvSpPr txBox="1"/>
          <p:nvPr/>
        </p:nvSpPr>
        <p:spPr>
          <a:xfrm>
            <a:off x="20153376" y="12699452"/>
            <a:ext cx="333905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*Same applies for R</a:t>
            </a:r>
          </a:p>
        </p:txBody>
      </p:sp>
    </p:spTree>
    <p:extLst>
      <p:ext uri="{BB962C8B-B14F-4D97-AF65-F5344CB8AC3E}">
        <p14:creationId xmlns:p14="http://schemas.microsoft.com/office/powerpoint/2010/main" val="1841011619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 flipH="1">
            <a:off x="11443331" y="1753598"/>
            <a:ext cx="0" cy="11962402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30" name="Shape 589"/>
          <p:cNvSpPr/>
          <p:nvPr/>
        </p:nvSpPr>
        <p:spPr>
          <a:xfrm>
            <a:off x="10703658" y="3853295"/>
            <a:ext cx="1261890" cy="8167892"/>
          </a:xfrm>
          <a:prstGeom prst="rect">
            <a:avLst/>
          </a:prstGeom>
          <a:solidFill>
            <a:schemeClr val="bg1"/>
          </a:solidFill>
          <a:ln w="63500">
            <a:noFill/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endParaRPr dirty="0"/>
          </a:p>
        </p:txBody>
      </p:sp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Client &amp; Cluster Communication</a:t>
            </a:r>
            <a:endParaRPr dirty="0"/>
          </a:p>
        </p:txBody>
      </p:sp>
      <p:sp>
        <p:nvSpPr>
          <p:cNvPr id="22" name="Shape 310"/>
          <p:cNvSpPr/>
          <p:nvPr/>
        </p:nvSpPr>
        <p:spPr>
          <a:xfrm>
            <a:off x="16320240" y="2731904"/>
            <a:ext cx="47975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5400" dirty="0"/>
              <a:t>H2O Cluster</a:t>
            </a:r>
          </a:p>
        </p:txBody>
      </p:sp>
      <p:grpSp>
        <p:nvGrpSpPr>
          <p:cNvPr id="24" name="Group 326"/>
          <p:cNvGrpSpPr/>
          <p:nvPr/>
        </p:nvGrpSpPr>
        <p:grpSpPr>
          <a:xfrm>
            <a:off x="16320240" y="5000384"/>
            <a:ext cx="4017905" cy="4026035"/>
            <a:chOff x="0" y="100310"/>
            <a:chExt cx="2928699" cy="2934625"/>
          </a:xfrm>
        </p:grpSpPr>
        <p:pic>
          <p:nvPicPr>
            <p:cNvPr id="25" name="noun_691214_cc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5254" t="7304" r="15254" b="23063"/>
            <a:stretch>
              <a:fillRect/>
            </a:stretch>
          </p:blipFill>
          <p:spPr>
            <a:xfrm>
              <a:off x="0" y="100310"/>
              <a:ext cx="2928698" cy="2934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" name="Shape 325"/>
            <p:cNvSpPr/>
            <p:nvPr/>
          </p:nvSpPr>
          <p:spPr>
            <a:xfrm>
              <a:off x="1704095" y="317553"/>
              <a:ext cx="1224604" cy="1224605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32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  <p:sp>
        <p:nvSpPr>
          <p:cNvPr id="29" name="Shape 589"/>
          <p:cNvSpPr/>
          <p:nvPr/>
        </p:nvSpPr>
        <p:spPr>
          <a:xfrm>
            <a:off x="10689336" y="3904488"/>
            <a:ext cx="1261890" cy="8167892"/>
          </a:xfrm>
          <a:prstGeom prst="rect">
            <a:avLst/>
          </a:prstGeom>
          <a:solidFill>
            <a:srgbClr val="FBE91F">
              <a:alpha val="56000"/>
            </a:srgbClr>
          </a:solidFill>
          <a:ln w="63500">
            <a:solidFill>
              <a:srgbClr val="000000">
                <a:alpha val="27000"/>
              </a:srgbClr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REST/ JSON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44440" y="3244817"/>
            <a:ext cx="6197990" cy="6197990"/>
            <a:chOff x="0" y="2346591"/>
            <a:chExt cx="3251201" cy="3251201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2346591"/>
              <a:ext cx="3251201" cy="3251201"/>
              <a:chOff x="0" y="2346591"/>
              <a:chExt cx="3251201" cy="3251201"/>
            </a:xfrm>
          </p:grpSpPr>
          <p:grpSp>
            <p:nvGrpSpPr>
              <p:cNvPr id="40" name="Group 323"/>
              <p:cNvGrpSpPr/>
              <p:nvPr/>
            </p:nvGrpSpPr>
            <p:grpSpPr>
              <a:xfrm>
                <a:off x="0" y="2346591"/>
                <a:ext cx="3251201" cy="3251201"/>
                <a:chOff x="0" y="0"/>
                <a:chExt cx="3251200" cy="3251200"/>
              </a:xfrm>
            </p:grpSpPr>
            <p:sp>
              <p:nvSpPr>
                <p:cNvPr id="41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42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pic>
              <p:nvPicPr>
                <p:cNvPr id="44" name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251200" cy="32512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" name="Rectangle 1"/>
              <p:cNvSpPr/>
              <p:nvPr/>
            </p:nvSpPr>
            <p:spPr>
              <a:xfrm>
                <a:off x="1391684" y="4639472"/>
                <a:ext cx="467832" cy="566074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31" name="Shape 325"/>
            <p:cNvSpPr/>
            <p:nvPr/>
          </p:nvSpPr>
          <p:spPr>
            <a:xfrm>
              <a:off x="1325716" y="4591402"/>
              <a:ext cx="599767" cy="599767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24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123233" y="6009448"/>
            <a:ext cx="8394095" cy="1960"/>
            <a:chOff x="7126743" y="7150596"/>
            <a:chExt cx="8394095" cy="1960"/>
          </a:xfrm>
        </p:grpSpPr>
        <p:sp>
          <p:nvSpPr>
            <p:cNvPr id="344" name="Shape 344"/>
            <p:cNvSpPr/>
            <p:nvPr/>
          </p:nvSpPr>
          <p:spPr>
            <a:xfrm>
              <a:off x="7888743" y="7150596"/>
              <a:ext cx="7632095" cy="1"/>
            </a:xfrm>
            <a:prstGeom prst="line">
              <a:avLst/>
            </a:prstGeom>
            <a:ln w="127000">
              <a:solidFill>
                <a:schemeClr val="tx1"/>
              </a:solidFill>
              <a:custDash>
                <a:ds d="600000" sp="600000"/>
              </a:custDash>
              <a:miter lim="400000"/>
              <a:tailEnd type="triangle"/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endParaRPr dirty="0">
                <a:latin typeface="Futura Medium" charset="0"/>
              </a:endParaRPr>
            </a:p>
          </p:txBody>
        </p:sp>
        <p:sp>
          <p:nvSpPr>
            <p:cNvPr id="28" name="Shape 344"/>
            <p:cNvSpPr/>
            <p:nvPr/>
          </p:nvSpPr>
          <p:spPr>
            <a:xfrm rot="10800000">
              <a:off x="7126743" y="7152555"/>
              <a:ext cx="7632095" cy="1"/>
            </a:xfrm>
            <a:prstGeom prst="line">
              <a:avLst/>
            </a:prstGeom>
            <a:ln w="127000">
              <a:solidFill>
                <a:schemeClr val="tx1"/>
              </a:solidFill>
              <a:custDash>
                <a:ds d="600000" sp="600000"/>
              </a:custDash>
              <a:miter lim="400000"/>
              <a:tailEnd type="triangle"/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endParaRPr dirty="0">
                <a:latin typeface="Futura Medium" charset="0"/>
              </a:endParaRPr>
            </a:p>
          </p:txBody>
        </p:sp>
      </p:grpSp>
      <p:sp>
        <p:nvSpPr>
          <p:cNvPr id="32" name="Shape 310"/>
          <p:cNvSpPr/>
          <p:nvPr/>
        </p:nvSpPr>
        <p:spPr>
          <a:xfrm>
            <a:off x="2444677" y="10998842"/>
            <a:ext cx="479751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5400" dirty="0"/>
              <a:t>H2O </a:t>
            </a:r>
            <a:r>
              <a:rPr lang="en-US" sz="5400" dirty="0"/>
              <a:t>Client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422742623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Layers: A Command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767" y="5070804"/>
            <a:ext cx="36830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Futura Medium" charset="0"/>
                <a:ea typeface="Futura Medium" charset="0"/>
                <a:cs typeface="Futura Medium" charset="0"/>
              </a:rPr>
              <a:t>Python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Commands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2959" y="3178912"/>
            <a:ext cx="899766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Importing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Big Data with Python Code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161000" y="6659291"/>
            <a:ext cx="564257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Calibri"/>
              </a:rPr>
              <a:t>h2o.import_file(</a:t>
            </a:r>
            <a:r>
              <a:rPr lang="is-IS" sz="4000" b="1" dirty="0">
                <a:latin typeface="Courier" charset="0"/>
                <a:ea typeface="Courier" charset="0"/>
                <a:cs typeface="Courier" charset="0"/>
              </a:rPr>
              <a:t>…)</a:t>
            </a:r>
            <a:endParaRPr lang="en-US" sz="4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4000" b="1" dirty="0">
                <a:latin typeface="Courier" charset="0"/>
                <a:ea typeface="Courier" charset="0"/>
                <a:cs typeface="Courier" charset="0"/>
              </a:rPr>
              <a:t> 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urier" charset="0"/>
              <a:ea typeface="Courier" charset="0"/>
              <a:cs typeface="Courier" charset="0"/>
              <a:sym typeface="Calibri"/>
            </a:endParaRPr>
          </a:p>
        </p:txBody>
      </p:sp>
      <p:grpSp>
        <p:nvGrpSpPr>
          <p:cNvPr id="15" name="Group 336"/>
          <p:cNvGrpSpPr/>
          <p:nvPr/>
        </p:nvGrpSpPr>
        <p:grpSpPr>
          <a:xfrm>
            <a:off x="6152847" y="12077557"/>
            <a:ext cx="6211664" cy="1243571"/>
            <a:chOff x="0" y="0"/>
            <a:chExt cx="8933264" cy="1953418"/>
          </a:xfrm>
        </p:grpSpPr>
        <p:sp>
          <p:nvSpPr>
            <p:cNvPr id="16" name="Shape 332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Local</a:t>
              </a:r>
            </a:p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Machine</a:t>
              </a:r>
            </a:p>
          </p:txBody>
        </p:sp>
        <p:pic>
          <p:nvPicPr>
            <p:cNvPr id="17" name="image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" name="Left Brace 19"/>
          <p:cNvSpPr/>
          <p:nvPr/>
        </p:nvSpPr>
        <p:spPr>
          <a:xfrm rot="5400000" flipH="1">
            <a:off x="8977651" y="10259879"/>
            <a:ext cx="562056" cy="3547232"/>
          </a:xfrm>
          <a:prstGeom prst="leftBrace">
            <a:avLst/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4735" y="6367389"/>
            <a:ext cx="3251201" cy="3251201"/>
            <a:chOff x="544735" y="6367389"/>
            <a:chExt cx="3251201" cy="3251201"/>
          </a:xfrm>
        </p:grpSpPr>
        <p:grpSp>
          <p:nvGrpSpPr>
            <p:cNvPr id="3" name="Group 2"/>
            <p:cNvGrpSpPr/>
            <p:nvPr/>
          </p:nvGrpSpPr>
          <p:grpSpPr>
            <a:xfrm>
              <a:off x="544735" y="6367389"/>
              <a:ext cx="3251201" cy="3251201"/>
              <a:chOff x="544735" y="6367389"/>
              <a:chExt cx="3251201" cy="3251201"/>
            </a:xfrm>
          </p:grpSpPr>
          <p:grpSp>
            <p:nvGrpSpPr>
              <p:cNvPr id="21" name="Group 323"/>
              <p:cNvGrpSpPr/>
              <p:nvPr/>
            </p:nvGrpSpPr>
            <p:grpSpPr>
              <a:xfrm>
                <a:off x="544735" y="6367389"/>
                <a:ext cx="3251201" cy="3251201"/>
                <a:chOff x="0" y="0"/>
                <a:chExt cx="3251200" cy="3251200"/>
              </a:xfrm>
            </p:grpSpPr>
            <p:sp>
              <p:nvSpPr>
                <p:cNvPr id="22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23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pic>
              <p:nvPicPr>
                <p:cNvPr id="25" name="pasted-imag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251200" cy="32512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7" name="Rectangle 26"/>
              <p:cNvSpPr/>
              <p:nvPr/>
            </p:nvSpPr>
            <p:spPr>
              <a:xfrm>
                <a:off x="1930090" y="8617600"/>
                <a:ext cx="467832" cy="566074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24" name="Shape 325"/>
            <p:cNvSpPr/>
            <p:nvPr/>
          </p:nvSpPr>
          <p:spPr>
            <a:xfrm>
              <a:off x="1864122" y="8600753"/>
              <a:ext cx="599767" cy="599767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10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85765" y="10379249"/>
            <a:ext cx="29564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the Client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4288575"/>
            <a:ext cx="11277600" cy="69492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Straight Arrow Connector 27"/>
          <p:cNvCxnSpPr/>
          <p:nvPr/>
        </p:nvCxnSpPr>
        <p:spPr>
          <a:xfrm>
            <a:off x="23243381" y="5295768"/>
            <a:ext cx="0" cy="1503421"/>
          </a:xfrm>
          <a:prstGeom prst="straightConnector1">
            <a:avLst/>
          </a:prstGeom>
          <a:noFill/>
          <a:ln w="50800" cap="flat">
            <a:solidFill>
              <a:srgbClr val="FFC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/>
          <p:cNvSpPr txBox="1"/>
          <p:nvPr/>
        </p:nvSpPr>
        <p:spPr>
          <a:xfrm>
            <a:off x="18540911" y="4101968"/>
            <a:ext cx="48827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Path to Your</a:t>
            </a:r>
            <a:r>
              <a:rPr kumimoji="0" lang="en-US" sz="4000" b="1" i="0" u="none" strike="noStrike" cap="none" spc="0" normalizeH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 Dataset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0430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" y="5411037"/>
            <a:ext cx="9438532" cy="5816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9" name="Shape 329"/>
          <p:cNvSpPr/>
          <p:nvPr/>
        </p:nvSpPr>
        <p:spPr>
          <a:xfrm flipH="1">
            <a:off x="11443331" y="1753598"/>
            <a:ext cx="0" cy="11962402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30" name="Shape 589"/>
          <p:cNvSpPr/>
          <p:nvPr/>
        </p:nvSpPr>
        <p:spPr>
          <a:xfrm>
            <a:off x="10703658" y="3853295"/>
            <a:ext cx="1261890" cy="8167892"/>
          </a:xfrm>
          <a:prstGeom prst="rect">
            <a:avLst/>
          </a:prstGeom>
          <a:solidFill>
            <a:schemeClr val="bg1"/>
          </a:solidFill>
          <a:ln w="63500">
            <a:noFill/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endParaRPr dirty="0"/>
          </a:p>
        </p:txBody>
      </p:sp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Communication</a:t>
            </a:r>
            <a:endParaRPr dirty="0"/>
          </a:p>
        </p:txBody>
      </p:sp>
      <p:sp>
        <p:nvSpPr>
          <p:cNvPr id="22" name="Shape 310"/>
          <p:cNvSpPr/>
          <p:nvPr/>
        </p:nvSpPr>
        <p:spPr>
          <a:xfrm>
            <a:off x="15801001" y="4516289"/>
            <a:ext cx="454772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5400" dirty="0"/>
              <a:t>H2O Cluster</a:t>
            </a:r>
          </a:p>
        </p:txBody>
      </p:sp>
      <p:grpSp>
        <p:nvGrpSpPr>
          <p:cNvPr id="24" name="Group 326"/>
          <p:cNvGrpSpPr/>
          <p:nvPr/>
        </p:nvGrpSpPr>
        <p:grpSpPr>
          <a:xfrm>
            <a:off x="15520839" y="5774369"/>
            <a:ext cx="3450492" cy="3457474"/>
            <a:chOff x="0" y="100310"/>
            <a:chExt cx="2928699" cy="2934625"/>
          </a:xfrm>
        </p:grpSpPr>
        <p:pic>
          <p:nvPicPr>
            <p:cNvPr id="25" name="noun_691214_cc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5254" t="7304" r="15254" b="23063"/>
            <a:stretch>
              <a:fillRect/>
            </a:stretch>
          </p:blipFill>
          <p:spPr>
            <a:xfrm>
              <a:off x="0" y="100310"/>
              <a:ext cx="2928698" cy="2934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" name="Shape 325"/>
            <p:cNvSpPr/>
            <p:nvPr/>
          </p:nvSpPr>
          <p:spPr>
            <a:xfrm>
              <a:off x="1704095" y="317553"/>
              <a:ext cx="1224604" cy="1224605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32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  <p:grpSp>
        <p:nvGrpSpPr>
          <p:cNvPr id="34" name="Group 336"/>
          <p:cNvGrpSpPr/>
          <p:nvPr/>
        </p:nvGrpSpPr>
        <p:grpSpPr>
          <a:xfrm>
            <a:off x="2259177" y="11869384"/>
            <a:ext cx="6211664" cy="1243571"/>
            <a:chOff x="0" y="0"/>
            <a:chExt cx="8933264" cy="1953418"/>
          </a:xfrm>
        </p:grpSpPr>
        <p:sp>
          <p:nvSpPr>
            <p:cNvPr id="35" name="Shape 332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Local</a:t>
              </a:r>
            </a:p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Machine</a:t>
              </a:r>
            </a:p>
          </p:txBody>
        </p:sp>
        <p:pic>
          <p:nvPicPr>
            <p:cNvPr id="36" name="image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" name="Left Brace 38"/>
          <p:cNvSpPr/>
          <p:nvPr/>
        </p:nvSpPr>
        <p:spPr>
          <a:xfrm rot="5400000" flipH="1">
            <a:off x="5083981" y="10051706"/>
            <a:ext cx="562056" cy="3547232"/>
          </a:xfrm>
          <a:prstGeom prst="leftBrace">
            <a:avLst/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95028" y="2031625"/>
            <a:ext cx="6258123" cy="1333698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algn="ctr"/>
            <a:r>
              <a:rPr lang="en-US" sz="4000" b="1" dirty="0">
                <a:latin typeface="Courier" charset="0"/>
                <a:ea typeface="Courier" charset="0"/>
                <a:cs typeface="Courier" charset="0"/>
              </a:rPr>
              <a:t>h2o.import_file(</a:t>
            </a:r>
            <a:r>
              <a:rPr lang="is-IS" sz="4000" b="1" dirty="0">
                <a:latin typeface="Courier" charset="0"/>
                <a:ea typeface="Courier" charset="0"/>
                <a:cs typeface="Courier" charset="0"/>
              </a:rPr>
              <a:t>…)</a:t>
            </a:r>
            <a:endParaRPr lang="en-US" sz="4000" b="1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sz="4000" b="1" dirty="0">
                <a:latin typeface="Courier" charset="0"/>
                <a:ea typeface="Courier" charset="0"/>
                <a:cs typeface="Courier" charset="0"/>
              </a:rPr>
              <a:t>requests file import</a:t>
            </a:r>
            <a:endParaRPr lang="en-US" sz="40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Shape 589"/>
          <p:cNvSpPr/>
          <p:nvPr/>
        </p:nvSpPr>
        <p:spPr>
          <a:xfrm>
            <a:off x="10689336" y="3904488"/>
            <a:ext cx="1261890" cy="8167892"/>
          </a:xfrm>
          <a:prstGeom prst="rect">
            <a:avLst/>
          </a:prstGeom>
          <a:solidFill>
            <a:srgbClr val="FBE91F">
              <a:alpha val="56000"/>
            </a:srgbClr>
          </a:solidFill>
          <a:ln w="63500">
            <a:solidFill>
              <a:srgbClr val="000000">
                <a:alpha val="27000"/>
              </a:srgbClr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REST</a:t>
            </a:r>
            <a:r>
              <a:rPr lang="en-US" dirty="0"/>
              <a:t> </a:t>
            </a:r>
            <a:r>
              <a:rPr dirty="0"/>
              <a:t>/ JSON</a:t>
            </a:r>
          </a:p>
        </p:txBody>
      </p:sp>
      <p:sp>
        <p:nvSpPr>
          <p:cNvPr id="344" name="Shape 344"/>
          <p:cNvSpPr/>
          <p:nvPr/>
        </p:nvSpPr>
        <p:spPr>
          <a:xfrm>
            <a:off x="8476256" y="7150597"/>
            <a:ext cx="5212823" cy="1"/>
          </a:xfrm>
          <a:prstGeom prst="line">
            <a:avLst/>
          </a:prstGeom>
          <a:ln w="63500">
            <a:solidFill>
              <a:schemeClr val="tx1"/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2346591"/>
            <a:ext cx="3251201" cy="3251201"/>
            <a:chOff x="0" y="2346591"/>
            <a:chExt cx="3251201" cy="3251201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2346591"/>
              <a:ext cx="3251201" cy="3251201"/>
              <a:chOff x="0" y="2346591"/>
              <a:chExt cx="3251201" cy="3251201"/>
            </a:xfrm>
          </p:grpSpPr>
          <p:grpSp>
            <p:nvGrpSpPr>
              <p:cNvPr id="40" name="Group 323"/>
              <p:cNvGrpSpPr/>
              <p:nvPr/>
            </p:nvGrpSpPr>
            <p:grpSpPr>
              <a:xfrm>
                <a:off x="0" y="2346591"/>
                <a:ext cx="3251201" cy="3251201"/>
                <a:chOff x="0" y="0"/>
                <a:chExt cx="3251200" cy="3251200"/>
              </a:xfrm>
            </p:grpSpPr>
            <p:sp>
              <p:nvSpPr>
                <p:cNvPr id="41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42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pic>
              <p:nvPicPr>
                <p:cNvPr id="44" name="pasted-image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251200" cy="32512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" name="Rectangle 1"/>
              <p:cNvSpPr/>
              <p:nvPr/>
            </p:nvSpPr>
            <p:spPr>
              <a:xfrm>
                <a:off x="1391684" y="4639472"/>
                <a:ext cx="467832" cy="566074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31" name="Shape 325"/>
            <p:cNvSpPr/>
            <p:nvPr/>
          </p:nvSpPr>
          <p:spPr>
            <a:xfrm>
              <a:off x="1325716" y="4591402"/>
              <a:ext cx="599767" cy="599767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10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565477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Cluster Does Heavy Lifting</a:t>
            </a:r>
            <a:endParaRPr dirty="0"/>
          </a:p>
        </p:txBody>
      </p:sp>
      <p:sp>
        <p:nvSpPr>
          <p:cNvPr id="350" name="Shape 350"/>
          <p:cNvSpPr/>
          <p:nvPr/>
        </p:nvSpPr>
        <p:spPr>
          <a:xfrm flipH="1">
            <a:off x="11443331" y="1753597"/>
            <a:ext cx="1" cy="11962403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12311826" y="2539597"/>
            <a:ext cx="3514775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H2O Cluster</a:t>
            </a:r>
          </a:p>
        </p:txBody>
      </p:sp>
      <p:sp>
        <p:nvSpPr>
          <p:cNvPr id="352" name="Shape 352"/>
          <p:cNvSpPr/>
          <p:nvPr/>
        </p:nvSpPr>
        <p:spPr>
          <a:xfrm>
            <a:off x="10689442" y="3909044"/>
            <a:ext cx="1261890" cy="8167892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REST/ JSON</a:t>
            </a:r>
          </a:p>
        </p:txBody>
      </p:sp>
      <p:pic>
        <p:nvPicPr>
          <p:cNvPr id="365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8420" y="3877294"/>
            <a:ext cx="21082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8420" y="5951200"/>
            <a:ext cx="21082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8420" y="10167600"/>
            <a:ext cx="2108201" cy="2108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" name="Group 336"/>
          <p:cNvGrpSpPr/>
          <p:nvPr/>
        </p:nvGrpSpPr>
        <p:grpSpPr>
          <a:xfrm>
            <a:off x="2259177" y="11869384"/>
            <a:ext cx="6211664" cy="1243571"/>
            <a:chOff x="0" y="0"/>
            <a:chExt cx="8933264" cy="1953418"/>
          </a:xfrm>
        </p:grpSpPr>
        <p:sp>
          <p:nvSpPr>
            <p:cNvPr id="32" name="Shape 332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Local</a:t>
              </a:r>
            </a:p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Machine</a:t>
              </a:r>
            </a:p>
          </p:txBody>
        </p:sp>
        <p:pic>
          <p:nvPicPr>
            <p:cNvPr id="33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" name="Left Brace 35"/>
          <p:cNvSpPr/>
          <p:nvPr/>
        </p:nvSpPr>
        <p:spPr>
          <a:xfrm rot="5400000" flipH="1">
            <a:off x="5083981" y="10051706"/>
            <a:ext cx="562056" cy="3547232"/>
          </a:xfrm>
          <a:prstGeom prst="leftBrace">
            <a:avLst/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2346591"/>
            <a:ext cx="3251201" cy="3251201"/>
            <a:chOff x="0" y="2346591"/>
            <a:chExt cx="3251201" cy="3251201"/>
          </a:xfrm>
        </p:grpSpPr>
        <p:grpSp>
          <p:nvGrpSpPr>
            <p:cNvPr id="29" name="Group 28"/>
            <p:cNvGrpSpPr/>
            <p:nvPr/>
          </p:nvGrpSpPr>
          <p:grpSpPr>
            <a:xfrm>
              <a:off x="0" y="2346591"/>
              <a:ext cx="3251201" cy="3251201"/>
              <a:chOff x="0" y="2346591"/>
              <a:chExt cx="3251201" cy="3251201"/>
            </a:xfrm>
          </p:grpSpPr>
          <p:grpSp>
            <p:nvGrpSpPr>
              <p:cNvPr id="38" name="Group 323"/>
              <p:cNvGrpSpPr/>
              <p:nvPr/>
            </p:nvGrpSpPr>
            <p:grpSpPr>
              <a:xfrm>
                <a:off x="0" y="2346591"/>
                <a:ext cx="3251201" cy="3251201"/>
                <a:chOff x="0" y="0"/>
                <a:chExt cx="3251200" cy="3251200"/>
              </a:xfrm>
            </p:grpSpPr>
            <p:sp>
              <p:nvSpPr>
                <p:cNvPr id="40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41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pic>
              <p:nvPicPr>
                <p:cNvPr id="42" name="pasted-image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251200" cy="32512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9" name="Rectangle 38"/>
              <p:cNvSpPr/>
              <p:nvPr/>
            </p:nvSpPr>
            <p:spPr>
              <a:xfrm>
                <a:off x="1391684" y="4639472"/>
                <a:ext cx="467832" cy="566074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37" name="Shape 325"/>
            <p:cNvSpPr/>
            <p:nvPr/>
          </p:nvSpPr>
          <p:spPr>
            <a:xfrm>
              <a:off x="1325716" y="4591402"/>
              <a:ext cx="599767" cy="599767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10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" y="5411037"/>
            <a:ext cx="9438532" cy="5816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1603478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Cluster Does Heavy Lifting</a:t>
            </a:r>
            <a:endParaRPr dirty="0"/>
          </a:p>
        </p:txBody>
      </p:sp>
      <p:sp>
        <p:nvSpPr>
          <p:cNvPr id="370" name="Shape 370"/>
          <p:cNvSpPr/>
          <p:nvPr/>
        </p:nvSpPr>
        <p:spPr>
          <a:xfrm>
            <a:off x="12311826" y="3909410"/>
            <a:ext cx="11591562" cy="197538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12311824" y="6017610"/>
            <a:ext cx="11591565" cy="197538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12311826" y="10234010"/>
            <a:ext cx="11594744" cy="1975380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12819826" y="4597974"/>
            <a:ext cx="1247255" cy="59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JVM 1</a:t>
            </a:r>
          </a:p>
        </p:txBody>
      </p:sp>
      <p:sp>
        <p:nvSpPr>
          <p:cNvPr id="374" name="Shape 374"/>
          <p:cNvSpPr/>
          <p:nvPr/>
        </p:nvSpPr>
        <p:spPr>
          <a:xfrm>
            <a:off x="12819826" y="6706174"/>
            <a:ext cx="1247255" cy="59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JVM 2</a:t>
            </a:r>
          </a:p>
        </p:txBody>
      </p:sp>
      <p:sp>
        <p:nvSpPr>
          <p:cNvPr id="375" name="Shape 375"/>
          <p:cNvSpPr/>
          <p:nvPr/>
        </p:nvSpPr>
        <p:spPr>
          <a:xfrm>
            <a:off x="12819826" y="10921922"/>
            <a:ext cx="1325389" cy="59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JVM N</a:t>
            </a:r>
          </a:p>
        </p:txBody>
      </p:sp>
      <p:pic>
        <p:nvPicPr>
          <p:cNvPr id="376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3877294"/>
            <a:ext cx="21082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5951200"/>
            <a:ext cx="21082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10167600"/>
            <a:ext cx="2108201" cy="2108201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 flipH="1">
            <a:off x="11443331" y="1753597"/>
            <a:ext cx="1" cy="11962403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10689442" y="3909044"/>
            <a:ext cx="1261890" cy="8167892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REST/ JSON</a:t>
            </a:r>
          </a:p>
        </p:txBody>
      </p:sp>
      <p:grpSp>
        <p:nvGrpSpPr>
          <p:cNvPr id="27" name="Group 336"/>
          <p:cNvGrpSpPr/>
          <p:nvPr/>
        </p:nvGrpSpPr>
        <p:grpSpPr>
          <a:xfrm>
            <a:off x="2259177" y="11869384"/>
            <a:ext cx="6211664" cy="1243571"/>
            <a:chOff x="0" y="0"/>
            <a:chExt cx="8933264" cy="1953418"/>
          </a:xfrm>
        </p:grpSpPr>
        <p:sp>
          <p:nvSpPr>
            <p:cNvPr id="28" name="Shape 332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Local</a:t>
              </a:r>
            </a:p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Machine</a:t>
              </a:r>
            </a:p>
          </p:txBody>
        </p:sp>
        <p:pic>
          <p:nvPicPr>
            <p:cNvPr id="29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Left Brace 31"/>
          <p:cNvSpPr/>
          <p:nvPr/>
        </p:nvSpPr>
        <p:spPr>
          <a:xfrm rot="5400000" flipH="1">
            <a:off x="5083981" y="10051706"/>
            <a:ext cx="562056" cy="3547232"/>
          </a:xfrm>
          <a:prstGeom prst="leftBrace">
            <a:avLst/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</a:endParaRPr>
          </a:p>
        </p:txBody>
      </p:sp>
      <p:sp>
        <p:nvSpPr>
          <p:cNvPr id="39" name="Shape 351"/>
          <p:cNvSpPr/>
          <p:nvPr/>
        </p:nvSpPr>
        <p:spPr>
          <a:xfrm>
            <a:off x="12311826" y="2514197"/>
            <a:ext cx="3514775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Cluster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0" y="2346591"/>
            <a:ext cx="3251201" cy="3251201"/>
            <a:chOff x="0" y="2346591"/>
            <a:chExt cx="3251201" cy="3251201"/>
          </a:xfrm>
        </p:grpSpPr>
        <p:grpSp>
          <p:nvGrpSpPr>
            <p:cNvPr id="34" name="Group 33"/>
            <p:cNvGrpSpPr/>
            <p:nvPr/>
          </p:nvGrpSpPr>
          <p:grpSpPr>
            <a:xfrm>
              <a:off x="0" y="2346591"/>
              <a:ext cx="3251201" cy="3251201"/>
              <a:chOff x="0" y="2346591"/>
              <a:chExt cx="3251201" cy="3251201"/>
            </a:xfrm>
          </p:grpSpPr>
          <p:grpSp>
            <p:nvGrpSpPr>
              <p:cNvPr id="36" name="Group 323"/>
              <p:cNvGrpSpPr/>
              <p:nvPr/>
            </p:nvGrpSpPr>
            <p:grpSpPr>
              <a:xfrm>
                <a:off x="0" y="2346591"/>
                <a:ext cx="3251201" cy="3251201"/>
                <a:chOff x="0" y="0"/>
                <a:chExt cx="3251200" cy="3251200"/>
              </a:xfrm>
            </p:grpSpPr>
            <p:sp>
              <p:nvSpPr>
                <p:cNvPr id="38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46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pic>
              <p:nvPicPr>
                <p:cNvPr id="47" name="pasted-image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251200" cy="32512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7" name="Rectangle 36"/>
              <p:cNvSpPr/>
              <p:nvPr/>
            </p:nvSpPr>
            <p:spPr>
              <a:xfrm>
                <a:off x="1391684" y="4639472"/>
                <a:ext cx="467832" cy="566074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35" name="Shape 325"/>
            <p:cNvSpPr/>
            <p:nvPr/>
          </p:nvSpPr>
          <p:spPr>
            <a:xfrm>
              <a:off x="1325716" y="4591402"/>
              <a:ext cx="599767" cy="599767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10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" y="5411037"/>
            <a:ext cx="9438532" cy="5816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1596821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Cluster Does Heavy Lifting</a:t>
            </a:r>
            <a:endParaRPr dirty="0"/>
          </a:p>
        </p:txBody>
      </p:sp>
      <p:sp>
        <p:nvSpPr>
          <p:cNvPr id="395" name="Shape 395"/>
          <p:cNvSpPr/>
          <p:nvPr/>
        </p:nvSpPr>
        <p:spPr>
          <a:xfrm>
            <a:off x="12311826" y="3909410"/>
            <a:ext cx="11591562" cy="197538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12311824" y="6017610"/>
            <a:ext cx="11591565" cy="197538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12311826" y="10234010"/>
            <a:ext cx="11594744" cy="1975380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12819826" y="4597974"/>
            <a:ext cx="1247255" cy="59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JVM 1</a:t>
            </a:r>
          </a:p>
        </p:txBody>
      </p:sp>
      <p:sp>
        <p:nvSpPr>
          <p:cNvPr id="399" name="Shape 399"/>
          <p:cNvSpPr/>
          <p:nvPr/>
        </p:nvSpPr>
        <p:spPr>
          <a:xfrm>
            <a:off x="12819826" y="6706174"/>
            <a:ext cx="1247255" cy="59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JVM 2</a:t>
            </a:r>
          </a:p>
        </p:txBody>
      </p:sp>
      <p:sp>
        <p:nvSpPr>
          <p:cNvPr id="400" name="Shape 400"/>
          <p:cNvSpPr/>
          <p:nvPr/>
        </p:nvSpPr>
        <p:spPr>
          <a:xfrm>
            <a:off x="12819826" y="10921922"/>
            <a:ext cx="1325389" cy="59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JVM N</a:t>
            </a:r>
          </a:p>
        </p:txBody>
      </p:sp>
      <p:sp>
        <p:nvSpPr>
          <p:cNvPr id="401" name="Shape 401"/>
          <p:cNvSpPr/>
          <p:nvPr/>
        </p:nvSpPr>
        <p:spPr>
          <a:xfrm>
            <a:off x="14917904" y="4047066"/>
            <a:ext cx="1987518" cy="8024669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15020432" y="4162213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15020432" y="454355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15020432" y="4924892"/>
            <a:ext cx="1782465" cy="325755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15020432" y="530623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15020432" y="627041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15020432" y="665175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15020432" y="703309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15020432" y="741443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15020432" y="1048681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15020432" y="1086815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15020432" y="1124949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15020432" y="1163083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17113848" y="4047066"/>
            <a:ext cx="1987518" cy="8024669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17216373" y="4162213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17216373" y="45435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17216373" y="4924892"/>
            <a:ext cx="1782466" cy="325755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17216373" y="53062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17216373" y="62704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17216373" y="66517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17216373" y="70330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17216373" y="74144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17216373" y="104868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17216373" y="108681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17216373" y="112494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17216373" y="116308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1505733" y="4047066"/>
            <a:ext cx="1987518" cy="8024669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21608259" y="4162213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21608259" y="45435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21608259" y="4924892"/>
            <a:ext cx="1782466" cy="325755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21608259" y="53062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21608259" y="62704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21608259" y="66517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21608259" y="70330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21608259" y="74144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21608259" y="104868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21608259" y="108681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21608259" y="112494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21608259" y="116308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40" name="Shape 440"/>
          <p:cNvSpPr/>
          <p:nvPr/>
        </p:nvSpPr>
        <p:spPr>
          <a:xfrm flipV="1">
            <a:off x="15911664" y="8082791"/>
            <a:ext cx="1" cy="2061417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441" name="Shape 441"/>
          <p:cNvSpPr/>
          <p:nvPr/>
        </p:nvSpPr>
        <p:spPr>
          <a:xfrm flipV="1">
            <a:off x="18107606" y="8082791"/>
            <a:ext cx="1" cy="2061417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442" name="Shape 442"/>
          <p:cNvSpPr/>
          <p:nvPr/>
        </p:nvSpPr>
        <p:spPr>
          <a:xfrm flipV="1">
            <a:off x="22499491" y="8082791"/>
            <a:ext cx="1" cy="2061417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443" name="Shape 443"/>
          <p:cNvSpPr/>
          <p:nvPr/>
        </p:nvSpPr>
        <p:spPr>
          <a:xfrm flipH="1">
            <a:off x="19387684" y="9023697"/>
            <a:ext cx="1831729" cy="1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pic>
        <p:nvPicPr>
          <p:cNvPr id="444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3877294"/>
            <a:ext cx="21082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5951200"/>
            <a:ext cx="21082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10167600"/>
            <a:ext cx="2108201" cy="2108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 flipH="1">
            <a:off x="11443331" y="1753597"/>
            <a:ext cx="1" cy="11962403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12311826" y="2514197"/>
            <a:ext cx="3514775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Cluster</a:t>
            </a:r>
          </a:p>
        </p:txBody>
      </p:sp>
      <p:grpSp>
        <p:nvGrpSpPr>
          <p:cNvPr id="71" name="Group 336"/>
          <p:cNvGrpSpPr/>
          <p:nvPr/>
        </p:nvGrpSpPr>
        <p:grpSpPr>
          <a:xfrm>
            <a:off x="2259177" y="11869384"/>
            <a:ext cx="6211664" cy="1243571"/>
            <a:chOff x="0" y="0"/>
            <a:chExt cx="8933264" cy="1953418"/>
          </a:xfrm>
        </p:grpSpPr>
        <p:sp>
          <p:nvSpPr>
            <p:cNvPr id="72" name="Shape 332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Local</a:t>
              </a:r>
            </a:p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Machine</a:t>
              </a:r>
            </a:p>
          </p:txBody>
        </p:sp>
        <p:pic>
          <p:nvPicPr>
            <p:cNvPr id="73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6" name="Left Brace 75"/>
          <p:cNvSpPr/>
          <p:nvPr/>
        </p:nvSpPr>
        <p:spPr>
          <a:xfrm rot="5400000" flipH="1">
            <a:off x="5083981" y="10051706"/>
            <a:ext cx="562056" cy="3547232"/>
          </a:xfrm>
          <a:prstGeom prst="leftBrace">
            <a:avLst/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</a:endParaRPr>
          </a:p>
        </p:txBody>
      </p:sp>
      <p:sp>
        <p:nvSpPr>
          <p:cNvPr id="85" name="Shape 380"/>
          <p:cNvSpPr/>
          <p:nvPr/>
        </p:nvSpPr>
        <p:spPr>
          <a:xfrm>
            <a:off x="10689442" y="3909044"/>
            <a:ext cx="1261890" cy="8167892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REST/ JSON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0" y="2346591"/>
            <a:ext cx="3251201" cy="3251201"/>
            <a:chOff x="0" y="2346591"/>
            <a:chExt cx="3251201" cy="3251201"/>
          </a:xfrm>
        </p:grpSpPr>
        <p:grpSp>
          <p:nvGrpSpPr>
            <p:cNvPr id="78" name="Group 77"/>
            <p:cNvGrpSpPr/>
            <p:nvPr/>
          </p:nvGrpSpPr>
          <p:grpSpPr>
            <a:xfrm>
              <a:off x="0" y="2346591"/>
              <a:ext cx="3251201" cy="3251201"/>
              <a:chOff x="0" y="2346591"/>
              <a:chExt cx="3251201" cy="3251201"/>
            </a:xfrm>
          </p:grpSpPr>
          <p:grpSp>
            <p:nvGrpSpPr>
              <p:cNvPr id="80" name="Group 323"/>
              <p:cNvGrpSpPr/>
              <p:nvPr/>
            </p:nvGrpSpPr>
            <p:grpSpPr>
              <a:xfrm>
                <a:off x="0" y="2346591"/>
                <a:ext cx="3251201" cy="3251201"/>
                <a:chOff x="0" y="0"/>
                <a:chExt cx="3251200" cy="3251200"/>
              </a:xfrm>
            </p:grpSpPr>
            <p:sp>
              <p:nvSpPr>
                <p:cNvPr id="82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90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pic>
              <p:nvPicPr>
                <p:cNvPr id="91" name="pasted-image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251200" cy="32512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81" name="Rectangle 80"/>
              <p:cNvSpPr/>
              <p:nvPr/>
            </p:nvSpPr>
            <p:spPr>
              <a:xfrm>
                <a:off x="1391684" y="4639472"/>
                <a:ext cx="467832" cy="566074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79" name="Shape 325"/>
            <p:cNvSpPr/>
            <p:nvPr/>
          </p:nvSpPr>
          <p:spPr>
            <a:xfrm>
              <a:off x="1325716" y="4591402"/>
              <a:ext cx="599767" cy="599767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10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" y="5411037"/>
            <a:ext cx="9438532" cy="5816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7326667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Cluster Does Heavy Lifting</a:t>
            </a:r>
            <a:endParaRPr dirty="0"/>
          </a:p>
        </p:txBody>
      </p:sp>
      <p:sp>
        <p:nvSpPr>
          <p:cNvPr id="464" name="Shape 464"/>
          <p:cNvSpPr/>
          <p:nvPr/>
        </p:nvSpPr>
        <p:spPr>
          <a:xfrm>
            <a:off x="12311826" y="3909410"/>
            <a:ext cx="11591562" cy="197538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12311824" y="6017610"/>
            <a:ext cx="11591565" cy="197538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12311826" y="10234010"/>
            <a:ext cx="11594744" cy="1975380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12819826" y="4597974"/>
            <a:ext cx="1247255" cy="59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JVM 1</a:t>
            </a:r>
          </a:p>
        </p:txBody>
      </p:sp>
      <p:sp>
        <p:nvSpPr>
          <p:cNvPr id="468" name="Shape 468"/>
          <p:cNvSpPr/>
          <p:nvPr/>
        </p:nvSpPr>
        <p:spPr>
          <a:xfrm>
            <a:off x="12819826" y="6706174"/>
            <a:ext cx="1247255" cy="59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JVM 2</a:t>
            </a:r>
          </a:p>
        </p:txBody>
      </p:sp>
      <p:sp>
        <p:nvSpPr>
          <p:cNvPr id="469" name="Shape 469"/>
          <p:cNvSpPr/>
          <p:nvPr/>
        </p:nvSpPr>
        <p:spPr>
          <a:xfrm>
            <a:off x="12819826" y="10921922"/>
            <a:ext cx="1325389" cy="59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JVM N</a:t>
            </a:r>
          </a:p>
        </p:txBody>
      </p:sp>
      <p:sp>
        <p:nvSpPr>
          <p:cNvPr id="470" name="Shape 470"/>
          <p:cNvSpPr/>
          <p:nvPr/>
        </p:nvSpPr>
        <p:spPr>
          <a:xfrm>
            <a:off x="14917904" y="4047066"/>
            <a:ext cx="1987518" cy="8024669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15020432" y="4162213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15020432" y="454355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15020432" y="4924892"/>
            <a:ext cx="1782465" cy="325755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15020432" y="530623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15020432" y="627041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15020432" y="665175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15020432" y="703309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15020432" y="741443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15020432" y="1048681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15020432" y="1086815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15020432" y="1124949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15020432" y="1163083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17113848" y="4047066"/>
            <a:ext cx="1987518" cy="8024669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17216373" y="4162213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17216373" y="45435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17216373" y="4924892"/>
            <a:ext cx="1782466" cy="325755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17216373" y="53062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17216373" y="62704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17216373" y="66517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17216373" y="70330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7216373" y="74144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17216373" y="104868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17216373" y="108681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17216373" y="112494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17216373" y="116308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21505733" y="4047066"/>
            <a:ext cx="1987518" cy="8024669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21608259" y="4162213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21608259" y="45435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21608259" y="4924892"/>
            <a:ext cx="1782466" cy="325755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21608259" y="53062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21608259" y="62704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21608259" y="66517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1608259" y="70330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1608259" y="74144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21608259" y="104868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21608259" y="108681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21608259" y="112494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21608259" y="116308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9" name="Shape 509"/>
          <p:cNvSpPr/>
          <p:nvPr/>
        </p:nvSpPr>
        <p:spPr>
          <a:xfrm flipV="1">
            <a:off x="15911664" y="8082791"/>
            <a:ext cx="1" cy="2061417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510" name="Shape 510"/>
          <p:cNvSpPr/>
          <p:nvPr/>
        </p:nvSpPr>
        <p:spPr>
          <a:xfrm flipV="1">
            <a:off x="18107606" y="8082791"/>
            <a:ext cx="1" cy="2061417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511" name="Shape 511"/>
          <p:cNvSpPr/>
          <p:nvPr/>
        </p:nvSpPr>
        <p:spPr>
          <a:xfrm flipV="1">
            <a:off x="22499491" y="8082791"/>
            <a:ext cx="1" cy="2061417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512" name="Shape 512"/>
          <p:cNvSpPr/>
          <p:nvPr/>
        </p:nvSpPr>
        <p:spPr>
          <a:xfrm flipH="1">
            <a:off x="19387684" y="9023697"/>
            <a:ext cx="1831729" cy="1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graphicFrame>
        <p:nvGraphicFramePr>
          <p:cNvPr id="513" name="Table 513"/>
          <p:cNvGraphicFramePr/>
          <p:nvPr>
            <p:extLst/>
          </p:nvPr>
        </p:nvGraphicFramePr>
        <p:xfrm>
          <a:off x="14905204" y="4034366"/>
          <a:ext cx="8600742" cy="8073252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1433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7028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b="0" i="0" dirty="0">
                          <a:latin typeface="Futura Medium" charset="0"/>
                        </a:rPr>
                        <a:t>x</a:t>
                      </a:r>
                      <a:r>
                        <a:rPr b="0" i="0" baseline="-5999" dirty="0">
                          <a:latin typeface="Futura Medium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b="0" i="0" dirty="0">
                          <a:latin typeface="Futura Medium" charset="0"/>
                        </a:rPr>
                        <a:t>x</a:t>
                      </a:r>
                      <a:r>
                        <a:rPr b="0" i="0" baseline="-5999" dirty="0">
                          <a:latin typeface="Futura Medium" charset="0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b="0" i="0" dirty="0">
                          <a:latin typeface="Futura Medium" charset="0"/>
                        </a:rPr>
                        <a:t>x</a:t>
                      </a:r>
                      <a:r>
                        <a:rPr b="0" i="0" baseline="-5999" dirty="0">
                          <a:latin typeface="Futura Medium" charset="0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b="0" i="0" dirty="0">
                          <a:latin typeface="Futura Medium" charset="0"/>
                        </a:rPr>
                        <a:t>…</a:t>
                      </a: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b="0" i="0" dirty="0">
                          <a:latin typeface="Futura Medium" charset="0"/>
                        </a:rPr>
                        <a:t>x</a:t>
                      </a:r>
                      <a:r>
                        <a:rPr b="0" i="0" baseline="-5999" dirty="0">
                          <a:latin typeface="Futura Medium" charset="0"/>
                        </a:rPr>
                        <a:t>p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500" b="0" i="0" dirty="0">
                          <a:solidFill>
                            <a:srgbClr val="FFFFFF"/>
                          </a:solidFill>
                          <a:latin typeface="Futura Medium" charset="0"/>
                          <a:sym typeface="Calibri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14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3877294"/>
            <a:ext cx="21082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5951200"/>
            <a:ext cx="21082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10167600"/>
            <a:ext cx="2108201" cy="21082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Shape 517"/>
          <p:cNvSpPr/>
          <p:nvPr/>
        </p:nvSpPr>
        <p:spPr>
          <a:xfrm flipH="1">
            <a:off x="11443331" y="1753597"/>
            <a:ext cx="1" cy="11962403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12311826" y="2514197"/>
            <a:ext cx="3514775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Cluster</a:t>
            </a:r>
          </a:p>
        </p:txBody>
      </p:sp>
      <p:grpSp>
        <p:nvGrpSpPr>
          <p:cNvPr id="72" name="Group 336"/>
          <p:cNvGrpSpPr/>
          <p:nvPr/>
        </p:nvGrpSpPr>
        <p:grpSpPr>
          <a:xfrm>
            <a:off x="2259177" y="11869384"/>
            <a:ext cx="6211664" cy="1243571"/>
            <a:chOff x="0" y="0"/>
            <a:chExt cx="8933264" cy="1953418"/>
          </a:xfrm>
        </p:grpSpPr>
        <p:sp>
          <p:nvSpPr>
            <p:cNvPr id="73" name="Shape 332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Local</a:t>
              </a:r>
            </a:p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Machine</a:t>
              </a:r>
            </a:p>
          </p:txBody>
        </p:sp>
        <p:pic>
          <p:nvPicPr>
            <p:cNvPr id="74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" name="Left Brace 76"/>
          <p:cNvSpPr/>
          <p:nvPr/>
        </p:nvSpPr>
        <p:spPr>
          <a:xfrm rot="5400000" flipH="1">
            <a:off x="5083981" y="10051706"/>
            <a:ext cx="562056" cy="3547232"/>
          </a:xfrm>
          <a:prstGeom prst="leftBrace">
            <a:avLst/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</a:endParaRPr>
          </a:p>
        </p:txBody>
      </p:sp>
      <p:sp>
        <p:nvSpPr>
          <p:cNvPr id="85" name="Shape 589"/>
          <p:cNvSpPr/>
          <p:nvPr/>
        </p:nvSpPr>
        <p:spPr>
          <a:xfrm>
            <a:off x="10689336" y="3904488"/>
            <a:ext cx="1261890" cy="8167892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REST/ JSON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0" y="2346591"/>
            <a:ext cx="3251201" cy="3251201"/>
            <a:chOff x="0" y="2346591"/>
            <a:chExt cx="3251201" cy="3251201"/>
          </a:xfrm>
        </p:grpSpPr>
        <p:grpSp>
          <p:nvGrpSpPr>
            <p:cNvPr id="79" name="Group 78"/>
            <p:cNvGrpSpPr/>
            <p:nvPr/>
          </p:nvGrpSpPr>
          <p:grpSpPr>
            <a:xfrm>
              <a:off x="0" y="2346591"/>
              <a:ext cx="3251201" cy="3251201"/>
              <a:chOff x="0" y="2346591"/>
              <a:chExt cx="3251201" cy="3251201"/>
            </a:xfrm>
          </p:grpSpPr>
          <p:grpSp>
            <p:nvGrpSpPr>
              <p:cNvPr id="81" name="Group 323"/>
              <p:cNvGrpSpPr/>
              <p:nvPr/>
            </p:nvGrpSpPr>
            <p:grpSpPr>
              <a:xfrm>
                <a:off x="0" y="2346591"/>
                <a:ext cx="3251201" cy="3251201"/>
                <a:chOff x="0" y="0"/>
                <a:chExt cx="3251200" cy="3251200"/>
              </a:xfrm>
            </p:grpSpPr>
            <p:sp>
              <p:nvSpPr>
                <p:cNvPr id="83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91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pic>
              <p:nvPicPr>
                <p:cNvPr id="92" name="pasted-image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251200" cy="32512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82" name="Rectangle 81"/>
              <p:cNvSpPr/>
              <p:nvPr/>
            </p:nvSpPr>
            <p:spPr>
              <a:xfrm>
                <a:off x="1391684" y="4639472"/>
                <a:ext cx="467832" cy="566074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80" name="Shape 325"/>
            <p:cNvSpPr/>
            <p:nvPr/>
          </p:nvSpPr>
          <p:spPr>
            <a:xfrm>
              <a:off x="1325716" y="4591402"/>
              <a:ext cx="599767" cy="599767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10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" y="5411037"/>
            <a:ext cx="9438532" cy="5816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1689490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H2O Client</a:t>
            </a:r>
          </a:p>
        </p:txBody>
      </p:sp>
      <p:sp>
        <p:nvSpPr>
          <p:cNvPr id="534" name="Shape 534"/>
          <p:cNvSpPr/>
          <p:nvPr/>
        </p:nvSpPr>
        <p:spPr>
          <a:xfrm>
            <a:off x="12311826" y="3909410"/>
            <a:ext cx="11591562" cy="197538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2311826" y="10208610"/>
            <a:ext cx="11594744" cy="1975380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12819826" y="4597974"/>
            <a:ext cx="1247255" cy="59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JVM 1</a:t>
            </a:r>
          </a:p>
        </p:txBody>
      </p:sp>
      <p:sp>
        <p:nvSpPr>
          <p:cNvPr id="538" name="Shape 538"/>
          <p:cNvSpPr/>
          <p:nvPr/>
        </p:nvSpPr>
        <p:spPr>
          <a:xfrm>
            <a:off x="12819826" y="6706174"/>
            <a:ext cx="1247255" cy="59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JVM 2</a:t>
            </a:r>
          </a:p>
        </p:txBody>
      </p:sp>
      <p:sp>
        <p:nvSpPr>
          <p:cNvPr id="539" name="Shape 539"/>
          <p:cNvSpPr/>
          <p:nvPr/>
        </p:nvSpPr>
        <p:spPr>
          <a:xfrm>
            <a:off x="12819826" y="10921922"/>
            <a:ext cx="1325389" cy="59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JVM N</a:t>
            </a:r>
          </a:p>
        </p:txBody>
      </p:sp>
      <p:sp>
        <p:nvSpPr>
          <p:cNvPr id="540" name="Shape 540"/>
          <p:cNvSpPr/>
          <p:nvPr/>
        </p:nvSpPr>
        <p:spPr>
          <a:xfrm>
            <a:off x="14917904" y="4047066"/>
            <a:ext cx="1987518" cy="8024669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15020432" y="4162213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15020432" y="454355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15020432" y="4924892"/>
            <a:ext cx="1782465" cy="325755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15020432" y="530623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15020432" y="627041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15020432" y="665175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15020432" y="703309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15020432" y="741443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15020432" y="1048681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15020432" y="10868152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15020432" y="1124949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15020432" y="11630831"/>
            <a:ext cx="1782465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17113848" y="4047066"/>
            <a:ext cx="1987518" cy="8024669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17216373" y="4162213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7216373" y="45435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17216373" y="4924892"/>
            <a:ext cx="1782466" cy="325755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17216373" y="53062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17216373" y="62704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17216373" y="66517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17216373" y="70330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17216373" y="74144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17216373" y="104868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17216373" y="108681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17216373" y="112494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17216373" y="116308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21505733" y="4047066"/>
            <a:ext cx="1987518" cy="8024669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21608259" y="4162213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21608259" y="45435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21608259" y="4924892"/>
            <a:ext cx="1782466" cy="325755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21608259" y="53062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21608259" y="62704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21608259" y="66517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21608259" y="70330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21608259" y="74144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21608259" y="1048681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21608259" y="10868152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21608259" y="1124949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21608259" y="11630831"/>
            <a:ext cx="1782466" cy="325756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9" name="Shape 579"/>
          <p:cNvSpPr/>
          <p:nvPr/>
        </p:nvSpPr>
        <p:spPr>
          <a:xfrm flipV="1">
            <a:off x="15911664" y="8082791"/>
            <a:ext cx="1" cy="2061417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580" name="Shape 580"/>
          <p:cNvSpPr/>
          <p:nvPr/>
        </p:nvSpPr>
        <p:spPr>
          <a:xfrm flipV="1">
            <a:off x="18107606" y="8082791"/>
            <a:ext cx="1" cy="2061417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581" name="Shape 581"/>
          <p:cNvSpPr/>
          <p:nvPr/>
        </p:nvSpPr>
        <p:spPr>
          <a:xfrm flipV="1">
            <a:off x="22499491" y="8082791"/>
            <a:ext cx="1" cy="2061417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582" name="Shape 582"/>
          <p:cNvSpPr/>
          <p:nvPr/>
        </p:nvSpPr>
        <p:spPr>
          <a:xfrm flipH="1">
            <a:off x="19387684" y="9023697"/>
            <a:ext cx="1831729" cy="1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sp>
        <p:nvSpPr>
          <p:cNvPr id="587" name="Shape 587"/>
          <p:cNvSpPr/>
          <p:nvPr/>
        </p:nvSpPr>
        <p:spPr>
          <a:xfrm flipH="1">
            <a:off x="11443331" y="1753597"/>
            <a:ext cx="1" cy="11962403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  <p:pic>
        <p:nvPicPr>
          <p:cNvPr id="584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3877294"/>
            <a:ext cx="21082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20" y="10167600"/>
            <a:ext cx="2108201" cy="2108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 336"/>
          <p:cNvGrpSpPr/>
          <p:nvPr/>
        </p:nvGrpSpPr>
        <p:grpSpPr>
          <a:xfrm>
            <a:off x="2259177" y="11869384"/>
            <a:ext cx="6211664" cy="1243571"/>
            <a:chOff x="0" y="0"/>
            <a:chExt cx="8933264" cy="1953418"/>
          </a:xfrm>
        </p:grpSpPr>
        <p:sp>
          <p:nvSpPr>
            <p:cNvPr id="74" name="Shape 332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Local</a:t>
              </a:r>
            </a:p>
            <a:p>
              <a:pPr lvl="1" indent="457200">
                <a:defRPr b="1"/>
              </a:pPr>
              <a:r>
                <a:rPr dirty="0">
                  <a:latin typeface="Futura Medium" charset="0"/>
                </a:rPr>
                <a:t>Machine</a:t>
              </a:r>
            </a:p>
          </p:txBody>
        </p:sp>
        <p:pic>
          <p:nvPicPr>
            <p:cNvPr id="75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" name="Left Brace 77"/>
          <p:cNvSpPr/>
          <p:nvPr/>
        </p:nvSpPr>
        <p:spPr>
          <a:xfrm rot="5400000" flipH="1">
            <a:off x="5083981" y="10051706"/>
            <a:ext cx="562056" cy="3547232"/>
          </a:xfrm>
          <a:prstGeom prst="leftBrace">
            <a:avLst/>
          </a:prstGeom>
          <a:noFill/>
          <a:ln w="50800" cap="flat">
            <a:solidFill>
              <a:srgbClr val="CACCD6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2311824" y="6017610"/>
            <a:ext cx="11591565" cy="197538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graphicFrame>
        <p:nvGraphicFramePr>
          <p:cNvPr id="583" name="Table 583"/>
          <p:cNvGraphicFramePr/>
          <p:nvPr>
            <p:extLst/>
          </p:nvPr>
        </p:nvGraphicFramePr>
        <p:xfrm>
          <a:off x="14905204" y="4034366"/>
          <a:ext cx="8600742" cy="8073252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1433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3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7028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b="0" i="0" dirty="0">
                          <a:latin typeface="Futura Medium" charset="0"/>
                        </a:rPr>
                        <a:t>x</a:t>
                      </a:r>
                      <a:r>
                        <a:rPr b="0" i="0" baseline="-5999" dirty="0">
                          <a:latin typeface="Futura Medium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b="0" i="0" dirty="0">
                          <a:latin typeface="Futura Medium" charset="0"/>
                        </a:rPr>
                        <a:t>x</a:t>
                      </a:r>
                      <a:r>
                        <a:rPr b="0" i="0" baseline="-5999" dirty="0">
                          <a:latin typeface="Futura Medium" charset="0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b="0" i="0" dirty="0">
                          <a:latin typeface="Futura Medium" charset="0"/>
                        </a:rPr>
                        <a:t>x</a:t>
                      </a:r>
                      <a:r>
                        <a:rPr b="0" i="0" baseline="-5999" dirty="0">
                          <a:latin typeface="Futura Medium" charset="0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b="0" i="0" dirty="0">
                          <a:latin typeface="Futura Medium" charset="0"/>
                        </a:rPr>
                        <a:t>…</a:t>
                      </a: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b="0" i="0" dirty="0">
                          <a:latin typeface="Futura Medium" charset="0"/>
                        </a:rPr>
                        <a:t>x</a:t>
                      </a:r>
                      <a:r>
                        <a:rPr b="0" i="0" baseline="-5999" dirty="0">
                          <a:latin typeface="Futura Medium" charset="0"/>
                        </a:rPr>
                        <a:t>p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500" b="0" i="0" dirty="0">
                          <a:solidFill>
                            <a:srgbClr val="FFFFFF"/>
                          </a:solidFill>
                          <a:latin typeface="Futura Medium" charset="0"/>
                          <a:sym typeface="Calibri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solidFill>
                      <a:srgbClr val="477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5" name="Shape 589"/>
          <p:cNvSpPr/>
          <p:nvPr/>
        </p:nvSpPr>
        <p:spPr>
          <a:xfrm>
            <a:off x="10841508" y="3823763"/>
            <a:ext cx="1261890" cy="8167892"/>
          </a:xfrm>
          <a:prstGeom prst="rect">
            <a:avLst/>
          </a:prstGeom>
          <a:solidFill>
            <a:schemeClr val="bg1"/>
          </a:solidFill>
          <a:ln w="63500">
            <a:noFill/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0689336" y="3904488"/>
            <a:ext cx="1261890" cy="8167892"/>
          </a:xfrm>
          <a:prstGeom prst="rect">
            <a:avLst/>
          </a:prstGeom>
          <a:solidFill>
            <a:srgbClr val="FBE91F">
              <a:alpha val="56000"/>
            </a:srgbClr>
          </a:solidFill>
          <a:ln w="63500">
            <a:solidFill>
              <a:srgbClr val="000000">
                <a:alpha val="27000"/>
              </a:srgbClr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REST/ JSON</a:t>
            </a:r>
          </a:p>
        </p:txBody>
      </p:sp>
      <p:pic>
        <p:nvPicPr>
          <p:cNvPr id="87" name="image4.png"/>
          <p:cNvPicPr>
            <a:picLocks noChangeAspect="1"/>
          </p:cNvPicPr>
          <p:nvPr/>
        </p:nvPicPr>
        <p:blipFill>
          <a:blip r:embed="rId3">
            <a:alphaModFix amt="29621"/>
            <a:extLst/>
          </a:blip>
          <a:stretch>
            <a:fillRect/>
          </a:stretch>
        </p:blipFill>
        <p:spPr>
          <a:xfrm>
            <a:off x="12428419" y="5945928"/>
            <a:ext cx="2108201" cy="210820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468"/>
          <p:cNvSpPr/>
          <p:nvPr/>
        </p:nvSpPr>
        <p:spPr>
          <a:xfrm>
            <a:off x="12819888" y="6693408"/>
            <a:ext cx="1247255" cy="59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/>
              <a:t>JVM 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779045" y="2035867"/>
            <a:ext cx="5027017" cy="1333698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algn="ctr"/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Calibri"/>
              </a:rPr>
              <a:t>cluster returns</a:t>
            </a:r>
            <a:r>
              <a:rPr kumimoji="0" lang="en-US" sz="4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Calibri"/>
              </a:rPr>
              <a:t> </a:t>
            </a:r>
          </a:p>
          <a:p>
            <a:pPr algn="ctr"/>
            <a:r>
              <a:rPr kumimoji="0" lang="en-US" sz="4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" charset="0"/>
                <a:ea typeface="Courier" charset="0"/>
                <a:cs typeface="Courier" charset="0"/>
                <a:sym typeface="Calibri"/>
              </a:rPr>
              <a:t>frame key</a:t>
            </a:r>
            <a:endParaRPr lang="en-US" sz="4000" b="1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0" y="2346591"/>
            <a:ext cx="3251201" cy="3251201"/>
            <a:chOff x="0" y="2346591"/>
            <a:chExt cx="3251201" cy="3251201"/>
          </a:xfrm>
        </p:grpSpPr>
        <p:grpSp>
          <p:nvGrpSpPr>
            <p:cNvPr id="80" name="Group 79"/>
            <p:cNvGrpSpPr/>
            <p:nvPr/>
          </p:nvGrpSpPr>
          <p:grpSpPr>
            <a:xfrm>
              <a:off x="0" y="2346591"/>
              <a:ext cx="3251201" cy="3251201"/>
              <a:chOff x="0" y="2346591"/>
              <a:chExt cx="3251201" cy="3251201"/>
            </a:xfrm>
          </p:grpSpPr>
          <p:grpSp>
            <p:nvGrpSpPr>
              <p:cNvPr id="82" name="Group 323"/>
              <p:cNvGrpSpPr/>
              <p:nvPr/>
            </p:nvGrpSpPr>
            <p:grpSpPr>
              <a:xfrm>
                <a:off x="0" y="2346591"/>
                <a:ext cx="3251201" cy="3251201"/>
                <a:chOff x="0" y="0"/>
                <a:chExt cx="3251200" cy="3251200"/>
              </a:xfrm>
            </p:grpSpPr>
            <p:sp>
              <p:nvSpPr>
                <p:cNvPr id="84" name="Shape 318"/>
                <p:cNvSpPr/>
                <p:nvPr/>
              </p:nvSpPr>
              <p:spPr>
                <a:xfrm>
                  <a:off x="1117600" y="431800"/>
                  <a:ext cx="1016000" cy="160191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sp>
              <p:nvSpPr>
                <p:cNvPr id="95" name="Shape 319"/>
                <p:cNvSpPr/>
                <p:nvPr/>
              </p:nvSpPr>
              <p:spPr>
                <a:xfrm>
                  <a:off x="839456" y="2033714"/>
                  <a:ext cx="1572288" cy="999067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>
                    <a:latin typeface="Futura Medium" charset="0"/>
                  </a:endParaRPr>
                </a:p>
              </p:txBody>
            </p:sp>
            <p:pic>
              <p:nvPicPr>
                <p:cNvPr id="96" name="pasted-image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251200" cy="32512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83" name="Rectangle 82"/>
              <p:cNvSpPr/>
              <p:nvPr/>
            </p:nvSpPr>
            <p:spPr>
              <a:xfrm>
                <a:off x="1391684" y="4639472"/>
                <a:ext cx="467832" cy="566074"/>
              </a:xfrm>
              <a:prstGeom prst="rect">
                <a:avLst/>
              </a:prstGeom>
              <a:solidFill>
                <a:srgbClr val="FFFFFF"/>
              </a:solidFill>
              <a:ln w="508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81" name="Shape 325"/>
            <p:cNvSpPr/>
            <p:nvPr/>
          </p:nvSpPr>
          <p:spPr>
            <a:xfrm>
              <a:off x="1325716" y="4591402"/>
              <a:ext cx="599767" cy="599767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4000" b="1"/>
              </a:lvl1pPr>
            </a:lstStyle>
            <a:p>
              <a:r>
                <a:rPr sz="1000" dirty="0">
                  <a:latin typeface="Futura Medium" charset="0"/>
                  <a:ea typeface="Futura Medium" charset="0"/>
                  <a:cs typeface="Futura Medium" charset="0"/>
                </a:rPr>
                <a:t>H2O</a:t>
              </a:r>
            </a:p>
          </p:txBody>
        </p:sp>
      </p:grpSp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" y="5411037"/>
            <a:ext cx="9438532" cy="5816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2" name="Shape 602"/>
          <p:cNvSpPr/>
          <p:nvPr/>
        </p:nvSpPr>
        <p:spPr>
          <a:xfrm flipH="1">
            <a:off x="9490432" y="6118313"/>
            <a:ext cx="3329393" cy="12709"/>
          </a:xfrm>
          <a:prstGeom prst="line">
            <a:avLst/>
          </a:prstGeom>
          <a:ln w="117475">
            <a:solidFill>
              <a:schemeClr val="tx1"/>
            </a:solidFill>
            <a:prstDash val="dash"/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dirty="0">
              <a:latin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99033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513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sz="10000" dirty="0">
                <a:solidFill>
                  <a:schemeClr val="tx1"/>
                </a:solidFill>
              </a:rPr>
              <a:t>The Use Case</a:t>
            </a:r>
            <a:br>
              <a:rPr lang="en-US" sz="4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4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(about our data)</a:t>
            </a:r>
            <a:endParaRPr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24414">
            <a:off x="-1197694" y="10356760"/>
            <a:ext cx="18288001" cy="79686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489276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H2O-3?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898203" y="5456605"/>
            <a:ext cx="22836023" cy="4454612"/>
            <a:chOff x="3321571" y="10195947"/>
            <a:chExt cx="16787836" cy="3450029"/>
          </a:xfrm>
        </p:grpSpPr>
        <p:sp>
          <p:nvSpPr>
            <p:cNvPr id="25" name="Rectangle 24"/>
            <p:cNvSpPr/>
            <p:nvPr/>
          </p:nvSpPr>
          <p:spPr>
            <a:xfrm>
              <a:off x="3321571" y="10195947"/>
              <a:ext cx="4196959" cy="7790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Futura Medium" charset="0"/>
                  <a:ea typeface="Futura Medium" charset="0"/>
                  <a:cs typeface="Futura Medium" charset="0"/>
                </a:rPr>
                <a:t>Open Source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941968" y="10195948"/>
              <a:ext cx="16167439" cy="3450028"/>
              <a:chOff x="3941968" y="10180480"/>
              <a:chExt cx="16167439" cy="345002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1968" y="11091785"/>
                <a:ext cx="2916499" cy="2004741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21251" y="10846792"/>
                <a:ext cx="2879706" cy="278371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07818" y="11308392"/>
                <a:ext cx="1102330" cy="854305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504602" y="11189933"/>
                <a:ext cx="1570375" cy="1060003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017074" y="12782845"/>
                <a:ext cx="1500622" cy="445473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4113929" y="12683784"/>
                <a:ext cx="1961048" cy="643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atin typeface="Futura Medium" charset="0"/>
                    <a:ea typeface="Futura Medium" charset="0"/>
                    <a:cs typeface="Futura Medium" charset="0"/>
                  </a:rPr>
                  <a:t>H</a:t>
                </a:r>
                <a:r>
                  <a:rPr lang="en-US" sz="4800" b="1" baseline="-25000" dirty="0">
                    <a:latin typeface="Futura Medium" charset="0"/>
                    <a:ea typeface="Futura Medium" charset="0"/>
                    <a:cs typeface="Futura Medium" charset="0"/>
                  </a:rPr>
                  <a:t>2</a:t>
                </a:r>
                <a:r>
                  <a:rPr lang="en-US" sz="4800" b="1" dirty="0">
                    <a:latin typeface="Futura Medium" charset="0"/>
                    <a:ea typeface="Futura Medium" charset="0"/>
                    <a:cs typeface="Futura Medium" charset="0"/>
                  </a:rPr>
                  <a:t>O Flow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67956" y="11415026"/>
                <a:ext cx="1976374" cy="958907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26112" y="11301257"/>
                <a:ext cx="2043506" cy="1031213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081648" y="11063922"/>
                <a:ext cx="1343246" cy="1343246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7518530" y="10180482"/>
                <a:ext cx="4196959" cy="782340"/>
              </a:xfrm>
              <a:prstGeom prst="rect">
                <a:avLst/>
              </a:prstGeom>
              <a:solidFill>
                <a:srgbClr val="C5C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Big Data Ecosystem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715489" y="10180480"/>
                <a:ext cx="4196959" cy="78234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Flexible Interface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5912448" y="10180483"/>
                <a:ext cx="4196959" cy="782340"/>
              </a:xfrm>
              <a:prstGeom prst="rect">
                <a:avLst/>
              </a:prstGeom>
              <a:solidFill>
                <a:srgbClr val="C5C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Smart and Fast Algorithms</a:t>
                </a: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0" y="2860188"/>
            <a:ext cx="24384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sym typeface="Calibri"/>
              </a:rPr>
              <a:t>Java</a:t>
            </a:r>
            <a:r>
              <a:rPr lang="en-US" sz="5400" b="1" dirty="0">
                <a:latin typeface="Futura Medium" charset="0"/>
              </a:rPr>
              <a:t>-Based </a:t>
            </a:r>
            <a:r>
              <a:rPr lang="en-US" sz="5400" dirty="0">
                <a:latin typeface="Futura Medium" charset="0"/>
              </a:rPr>
              <a:t>Software for </a:t>
            </a:r>
            <a:r>
              <a:rPr lang="en-US" sz="5400" b="1" dirty="0">
                <a:solidFill>
                  <a:srgbClr val="FFC000"/>
                </a:solidFill>
                <a:latin typeface="Futura Medium" charset="0"/>
              </a:rPr>
              <a:t>In-Memory</a:t>
            </a:r>
            <a:r>
              <a:rPr lang="en-US" sz="5400" dirty="0">
                <a:latin typeface="Futura Medium" charset="0"/>
              </a:rPr>
              <a:t> </a:t>
            </a:r>
            <a:r>
              <a:rPr lang="en-US" sz="5400" b="1" dirty="0">
                <a:solidFill>
                  <a:schemeClr val="tx1"/>
                </a:solidFill>
                <a:latin typeface="Futura Medium" charset="0"/>
              </a:rPr>
              <a:t>Data Modeling</a:t>
            </a:r>
            <a:endParaRPr kumimoji="0" lang="en-US" sz="54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01293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9840C5-BF8D-914C-A258-F4AAFD9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Backorders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43F72-DB78-9444-B834-4C1E17A53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2"/>
          <a:stretch/>
        </p:blipFill>
        <p:spPr>
          <a:xfrm>
            <a:off x="1" y="1805004"/>
            <a:ext cx="24383999" cy="1036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4597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934"/>
            <a:ext cx="24384000" cy="1890263"/>
          </a:xfrm>
          <a:ln>
            <a:noFill/>
          </a:ln>
        </p:spPr>
        <p:txBody>
          <a:bodyPr/>
          <a:lstStyle/>
          <a:p>
            <a:r>
              <a:rPr lang="en-US" dirty="0"/>
              <a:t>The Backorders Data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850063"/>
            <a:ext cx="24384000" cy="0"/>
          </a:xfrm>
          <a:prstGeom prst="line">
            <a:avLst/>
          </a:prstGeom>
          <a:noFill/>
          <a:ln w="63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CF0878-4676-E54A-8789-700AB8C81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3"/>
          <a:stretch/>
        </p:blipFill>
        <p:spPr>
          <a:xfrm>
            <a:off x="0" y="3299790"/>
            <a:ext cx="24383999" cy="74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1443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The Use Case: </a:t>
            </a:r>
            <a:r>
              <a:rPr lang="en-US" b="1" dirty="0">
                <a:latin typeface="Futura Medium" charset="0"/>
                <a:ea typeface="Futura Medium" charset="0"/>
                <a:cs typeface="Futura Medium" charset="0"/>
              </a:rPr>
              <a:t>End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8000" b="1" dirty="0">
              <a:solidFill>
                <a:srgbClr val="FFC000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0" indent="0" algn="ctr">
              <a:buNone/>
            </a:pPr>
            <a:r>
              <a:rPr lang="en-US" sz="80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Predict </a:t>
            </a: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if a product will go on backorder</a:t>
            </a:r>
          </a:p>
          <a:p>
            <a:pPr marL="0" indent="0" algn="ctr">
              <a:buNone/>
            </a:pPr>
            <a:endParaRPr lang="en-US" sz="66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86540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The Use Case: </a:t>
            </a:r>
            <a:r>
              <a:rPr lang="en-US" b="1" dirty="0">
                <a:latin typeface="Futura Medium" charset="0"/>
                <a:ea typeface="Futura Medium" charset="0"/>
                <a:cs typeface="Futura Medium" charset="0"/>
              </a:rPr>
              <a:t>End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8000" dirty="0">
              <a:latin typeface="Futura Medium" charset="0"/>
              <a:ea typeface="Futura Medium" charset="0"/>
              <a:cs typeface="Futura Medium" charset="0"/>
            </a:endParaRPr>
          </a:p>
          <a:p>
            <a:pPr marL="0" indent="0" algn="ctr">
              <a:buNone/>
            </a:pPr>
            <a:r>
              <a:rPr lang="en-US" sz="8000" dirty="0">
                <a:latin typeface="Futura Medium" charset="0"/>
                <a:ea typeface="Futura Medium" charset="0"/>
                <a:cs typeface="Futura Medium" charset="0"/>
              </a:rPr>
              <a:t>Predict</a:t>
            </a:r>
            <a:r>
              <a:rPr lang="en-US" sz="80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if a product will go on backorder</a:t>
            </a:r>
          </a:p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(</a:t>
            </a:r>
            <a:r>
              <a:rPr lang="en-US" sz="80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based on our </a:t>
            </a:r>
            <a:r>
              <a:rPr lang="en-US" sz="8000" b="1" dirty="0">
                <a:latin typeface="Futura Medium" charset="0"/>
                <a:ea typeface="Futura Medium" charset="0"/>
                <a:cs typeface="Futura Medium" charset="0"/>
              </a:rPr>
              <a:t>historic</a:t>
            </a:r>
            <a:r>
              <a:rPr lang="en-US" sz="80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 backorders </a:t>
            </a:r>
            <a:r>
              <a:rPr lang="en-US" sz="8000" b="1" dirty="0">
                <a:latin typeface="Futura Medium" charset="0"/>
                <a:ea typeface="Futura Medium" charset="0"/>
                <a:cs typeface="Futura Medium" charset="0"/>
              </a:rPr>
              <a:t>data</a:t>
            </a: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206422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The Use Case: </a:t>
            </a:r>
            <a:r>
              <a:rPr lang="en-US" b="1" dirty="0">
                <a:latin typeface="Futura Medium" charset="0"/>
                <a:ea typeface="Futura Medium" charset="0"/>
                <a:cs typeface="Futura Medium" charset="0"/>
              </a:rPr>
              <a:t>End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Build a model to predict</a:t>
            </a:r>
          </a:p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our </a:t>
            </a:r>
            <a:r>
              <a:rPr lang="en-US" sz="66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target</a:t>
            </a: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: </a:t>
            </a:r>
          </a:p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Yes | No</a:t>
            </a:r>
          </a:p>
          <a:p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9968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The Use Case: </a:t>
            </a:r>
            <a:r>
              <a:rPr lang="en-US" b="1" dirty="0">
                <a:latin typeface="Futura Medium" charset="0"/>
                <a:ea typeface="Futura Medium" charset="0"/>
                <a:cs typeface="Futura Medium" charset="0"/>
              </a:rPr>
              <a:t>End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Build a model to predict</a:t>
            </a:r>
          </a:p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our target (</a:t>
            </a:r>
            <a:r>
              <a:rPr lang="en-US" sz="66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aka </a:t>
            </a:r>
            <a:r>
              <a:rPr lang="en-US" sz="6600" b="1" dirty="0" err="1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Ŷ</a:t>
            </a: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): </a:t>
            </a:r>
          </a:p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Yes | No</a:t>
            </a:r>
          </a:p>
          <a:p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8542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The Use Case: </a:t>
            </a:r>
            <a:r>
              <a:rPr lang="en-US" b="1" dirty="0">
                <a:latin typeface="Futura Medium" charset="0"/>
                <a:ea typeface="Futura Medium" charset="0"/>
                <a:cs typeface="Futura Medium" charset="0"/>
              </a:rPr>
              <a:t>End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Build a model to predict</a:t>
            </a:r>
          </a:p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our target (</a:t>
            </a:r>
            <a:r>
              <a:rPr lang="en-US" sz="66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aka response column</a:t>
            </a: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): </a:t>
            </a:r>
          </a:p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Yes | No</a:t>
            </a:r>
          </a:p>
          <a:p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4952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The Use Case: </a:t>
            </a:r>
            <a:r>
              <a:rPr lang="en-US" b="1" dirty="0">
                <a:latin typeface="Futura Medium" charset="0"/>
                <a:ea typeface="Futura Medium" charset="0"/>
                <a:cs typeface="Futura Medium" charset="0"/>
              </a:rPr>
              <a:t>End Goal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Build a model to predict</a:t>
            </a:r>
          </a:p>
          <a:p>
            <a:pPr marL="0" indent="0" algn="ctr">
              <a:buNone/>
            </a:pP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our target: </a:t>
            </a:r>
          </a:p>
          <a:p>
            <a:pPr marL="0" indent="0" algn="ctr">
              <a:buNone/>
            </a:pPr>
            <a:r>
              <a:rPr lang="en-US" sz="6600" b="1" dirty="0">
                <a:latin typeface="Futura Medium" charset="0"/>
                <a:ea typeface="Futura Medium" charset="0"/>
                <a:cs typeface="Futura Medium" charset="0"/>
              </a:rPr>
              <a:t>Yes</a:t>
            </a:r>
            <a:r>
              <a:rPr lang="en-US" sz="6600" dirty="0">
                <a:latin typeface="Futura Medium" charset="0"/>
                <a:ea typeface="Futura Medium" charset="0"/>
                <a:cs typeface="Futura Medium" charset="0"/>
              </a:rPr>
              <a:t> | </a:t>
            </a:r>
            <a:r>
              <a:rPr lang="en-US" sz="6600" b="1" dirty="0">
                <a:latin typeface="Futura Medium" charset="0"/>
                <a:ea typeface="Futura Medium" charset="0"/>
                <a:cs typeface="Futura Medium" charset="0"/>
              </a:rPr>
              <a:t>No</a:t>
            </a:r>
          </a:p>
          <a:p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86285-2F98-D04B-B307-783B62C2C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84"/>
          <a:stretch/>
        </p:blipFill>
        <p:spPr>
          <a:xfrm>
            <a:off x="17533962" y="3071548"/>
            <a:ext cx="6200264" cy="72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1876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Given Data: How to Learn?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latin typeface="Futura Medium" charset="0"/>
                <a:ea typeface="Futura Medium" charset="0"/>
                <a:cs typeface="Futura Medium" charset="0"/>
              </a:rPr>
              <a:t>How does an algorithm </a:t>
            </a:r>
            <a:r>
              <a:rPr lang="en-US" sz="80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learn from data </a:t>
            </a:r>
            <a:r>
              <a:rPr lang="en-US" sz="8000" dirty="0">
                <a:latin typeface="Futura Medium" charset="0"/>
                <a:ea typeface="Futura Medium" charset="0"/>
                <a:cs typeface="Futura Medium" charset="0"/>
              </a:rPr>
              <a:t>?</a:t>
            </a:r>
            <a:endParaRPr lang="en-US" sz="54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35082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180" y="4089400"/>
            <a:ext cx="12674600" cy="6502400"/>
          </a:xfrm>
          <a:prstGeom prst="rect">
            <a:avLst/>
          </a:prstGeom>
          <a:solidFill>
            <a:srgbClr val="FFFFFF"/>
          </a:solidFill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2780" y="6827639"/>
            <a:ext cx="56134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Modeling Table</a:t>
            </a:r>
          </a:p>
        </p:txBody>
      </p:sp>
    </p:spTree>
    <p:extLst>
      <p:ext uri="{BB962C8B-B14F-4D97-AF65-F5344CB8AC3E}">
        <p14:creationId xmlns:p14="http://schemas.microsoft.com/office/powerpoint/2010/main" val="629030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H2O-3?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6112" y="5458968"/>
            <a:ext cx="21332797" cy="3938589"/>
            <a:chOff x="6596" y="4327654"/>
            <a:chExt cx="24401444" cy="472683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4526" y="6176264"/>
              <a:ext cx="2794000" cy="2794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418757" y="5919105"/>
              <a:ext cx="5727287" cy="158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charset="0"/>
                <a:buChar char="•"/>
              </a:pPr>
              <a:r>
                <a:rPr lang="en-US" sz="2000" dirty="0">
                  <a:latin typeface="Futura Medium" charset="0"/>
                  <a:ea typeface="Futura Medium" charset="0"/>
                  <a:cs typeface="Futura Medium" charset="0"/>
                </a:rPr>
                <a:t>Highly portable models deployed in Java (POJO)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2000" dirty="0">
                  <a:latin typeface="Futura Medium" charset="0"/>
                  <a:ea typeface="Futura Medium" charset="0"/>
                  <a:cs typeface="Futura Medium" charset="0"/>
                </a:rPr>
                <a:t>Automated and streamlined scoring service deployment with Rest API*</a:t>
              </a:r>
            </a:p>
          </p:txBody>
        </p:sp>
        <p:sp>
          <p:nvSpPr>
            <p:cNvPr id="32" name="Freeform 31"/>
            <p:cNvSpPr>
              <a:spLocks noChangeArrowheads="1"/>
            </p:cNvSpPr>
            <p:nvPr/>
          </p:nvSpPr>
          <p:spPr bwMode="auto">
            <a:xfrm>
              <a:off x="1502581" y="6078325"/>
              <a:ext cx="679450" cy="82550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3" name="Freeform 32"/>
            <p:cNvSpPr>
              <a:spLocks noChangeArrowheads="1"/>
            </p:cNvSpPr>
            <p:nvPr/>
          </p:nvSpPr>
          <p:spPr bwMode="auto">
            <a:xfrm>
              <a:off x="1502581" y="6802225"/>
              <a:ext cx="679450" cy="82550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4" name="Freeform 33"/>
            <p:cNvSpPr>
              <a:spLocks noChangeArrowheads="1"/>
            </p:cNvSpPr>
            <p:nvPr/>
          </p:nvSpPr>
          <p:spPr bwMode="auto">
            <a:xfrm>
              <a:off x="1502581" y="5941799"/>
              <a:ext cx="679450" cy="82550"/>
            </a:xfrm>
            <a:custGeom>
              <a:avLst/>
              <a:gdLst>
                <a:gd name="T0" fmla="*/ 474 w 949"/>
                <a:gd name="T1" fmla="*/ 116 h 117"/>
                <a:gd name="T2" fmla="*/ 0 w 949"/>
                <a:gd name="T3" fmla="*/ 116 h 117"/>
                <a:gd name="T4" fmla="*/ 0 w 949"/>
                <a:gd name="T5" fmla="*/ 0 h 117"/>
                <a:gd name="T6" fmla="*/ 948 w 949"/>
                <a:gd name="T7" fmla="*/ 0 h 117"/>
                <a:gd name="T8" fmla="*/ 948 w 949"/>
                <a:gd name="T9" fmla="*/ 116 h 117"/>
                <a:gd name="T10" fmla="*/ 474 w 949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7">
                  <a:moveTo>
                    <a:pt x="474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6"/>
                  </a:lnTo>
                  <a:lnTo>
                    <a:pt x="474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5" name="Freeform 34"/>
            <p:cNvSpPr>
              <a:spLocks noChangeArrowheads="1"/>
            </p:cNvSpPr>
            <p:nvPr/>
          </p:nvSpPr>
          <p:spPr bwMode="auto">
            <a:xfrm>
              <a:off x="1502581" y="6383125"/>
              <a:ext cx="679450" cy="82550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6" name="Freeform 35"/>
            <p:cNvSpPr>
              <a:spLocks noChangeArrowheads="1"/>
            </p:cNvSpPr>
            <p:nvPr/>
          </p:nvSpPr>
          <p:spPr bwMode="auto">
            <a:xfrm>
              <a:off x="1502581" y="6938749"/>
              <a:ext cx="679450" cy="82550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7" name="Freeform 36"/>
            <p:cNvSpPr>
              <a:spLocks noChangeArrowheads="1"/>
            </p:cNvSpPr>
            <p:nvPr/>
          </p:nvSpPr>
          <p:spPr bwMode="auto">
            <a:xfrm>
              <a:off x="1502581" y="6519649"/>
              <a:ext cx="679450" cy="82550"/>
            </a:xfrm>
            <a:custGeom>
              <a:avLst/>
              <a:gdLst>
                <a:gd name="T0" fmla="*/ 474 w 949"/>
                <a:gd name="T1" fmla="*/ 116 h 117"/>
                <a:gd name="T2" fmla="*/ 0 w 949"/>
                <a:gd name="T3" fmla="*/ 116 h 117"/>
                <a:gd name="T4" fmla="*/ 0 w 949"/>
                <a:gd name="T5" fmla="*/ 0 h 117"/>
                <a:gd name="T6" fmla="*/ 948 w 949"/>
                <a:gd name="T7" fmla="*/ 0 h 117"/>
                <a:gd name="T8" fmla="*/ 948 w 949"/>
                <a:gd name="T9" fmla="*/ 116 h 117"/>
                <a:gd name="T10" fmla="*/ 474 w 949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7">
                  <a:moveTo>
                    <a:pt x="474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6"/>
                  </a:lnTo>
                  <a:lnTo>
                    <a:pt x="474" y="116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8" name="Freeform 37"/>
            <p:cNvSpPr>
              <a:spLocks noChangeArrowheads="1"/>
            </p:cNvSpPr>
            <p:nvPr/>
          </p:nvSpPr>
          <p:spPr bwMode="auto">
            <a:xfrm>
              <a:off x="1502581" y="6224375"/>
              <a:ext cx="679450" cy="82550"/>
            </a:xfrm>
            <a:custGeom>
              <a:avLst/>
              <a:gdLst>
                <a:gd name="T0" fmla="*/ 474 w 949"/>
                <a:gd name="T1" fmla="*/ 117 h 118"/>
                <a:gd name="T2" fmla="*/ 0 w 949"/>
                <a:gd name="T3" fmla="*/ 117 h 118"/>
                <a:gd name="T4" fmla="*/ 0 w 949"/>
                <a:gd name="T5" fmla="*/ 0 h 118"/>
                <a:gd name="T6" fmla="*/ 948 w 949"/>
                <a:gd name="T7" fmla="*/ 0 h 118"/>
                <a:gd name="T8" fmla="*/ 948 w 949"/>
                <a:gd name="T9" fmla="*/ 117 h 118"/>
                <a:gd name="T10" fmla="*/ 474 w 949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8">
                  <a:moveTo>
                    <a:pt x="474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7"/>
                  </a:lnTo>
                  <a:lnTo>
                    <a:pt x="474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1502581" y="6656174"/>
              <a:ext cx="679450" cy="92076"/>
            </a:xfrm>
            <a:custGeom>
              <a:avLst/>
              <a:gdLst>
                <a:gd name="T0" fmla="*/ 474 w 949"/>
                <a:gd name="T1" fmla="*/ 131 h 132"/>
                <a:gd name="T2" fmla="*/ 0 w 949"/>
                <a:gd name="T3" fmla="*/ 131 h 132"/>
                <a:gd name="T4" fmla="*/ 0 w 949"/>
                <a:gd name="T5" fmla="*/ 0 h 132"/>
                <a:gd name="T6" fmla="*/ 948 w 949"/>
                <a:gd name="T7" fmla="*/ 0 h 132"/>
                <a:gd name="T8" fmla="*/ 948 w 949"/>
                <a:gd name="T9" fmla="*/ 131 h 132"/>
                <a:gd name="T10" fmla="*/ 474 w 949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32">
                  <a:moveTo>
                    <a:pt x="474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31"/>
                  </a:lnTo>
                  <a:lnTo>
                    <a:pt x="474" y="131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1502581" y="7087975"/>
              <a:ext cx="679450" cy="82550"/>
            </a:xfrm>
            <a:custGeom>
              <a:avLst/>
              <a:gdLst>
                <a:gd name="T0" fmla="*/ 474 w 949"/>
                <a:gd name="T1" fmla="*/ 116 h 117"/>
                <a:gd name="T2" fmla="*/ 0 w 949"/>
                <a:gd name="T3" fmla="*/ 116 h 117"/>
                <a:gd name="T4" fmla="*/ 0 w 949"/>
                <a:gd name="T5" fmla="*/ 0 h 117"/>
                <a:gd name="T6" fmla="*/ 948 w 949"/>
                <a:gd name="T7" fmla="*/ 0 h 117"/>
                <a:gd name="T8" fmla="*/ 948 w 949"/>
                <a:gd name="T9" fmla="*/ 116 h 117"/>
                <a:gd name="T10" fmla="*/ 474 w 949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9" h="117">
                  <a:moveTo>
                    <a:pt x="474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116"/>
                  </a:lnTo>
                  <a:lnTo>
                    <a:pt x="474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3709207" y="6164048"/>
              <a:ext cx="82550" cy="92076"/>
            </a:xfrm>
            <a:custGeom>
              <a:avLst/>
              <a:gdLst>
                <a:gd name="T0" fmla="*/ 59 w 118"/>
                <a:gd name="T1" fmla="*/ 131 h 132"/>
                <a:gd name="T2" fmla="*/ 0 w 118"/>
                <a:gd name="T3" fmla="*/ 131 h 132"/>
                <a:gd name="T4" fmla="*/ 0 w 118"/>
                <a:gd name="T5" fmla="*/ 0 h 132"/>
                <a:gd name="T6" fmla="*/ 117 w 118"/>
                <a:gd name="T7" fmla="*/ 0 h 132"/>
                <a:gd name="T8" fmla="*/ 117 w 118"/>
                <a:gd name="T9" fmla="*/ 131 h 132"/>
                <a:gd name="T10" fmla="*/ 59 w 118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32">
                  <a:moveTo>
                    <a:pt x="59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31"/>
                  </a:lnTo>
                  <a:lnTo>
                    <a:pt x="59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2" name="Freeform 41"/>
            <p:cNvSpPr>
              <a:spLocks noChangeArrowheads="1"/>
            </p:cNvSpPr>
            <p:nvPr/>
          </p:nvSpPr>
          <p:spPr bwMode="auto">
            <a:xfrm>
              <a:off x="3845731" y="6164048"/>
              <a:ext cx="82550" cy="92076"/>
            </a:xfrm>
            <a:custGeom>
              <a:avLst/>
              <a:gdLst>
                <a:gd name="T0" fmla="*/ 58 w 118"/>
                <a:gd name="T1" fmla="*/ 131 h 132"/>
                <a:gd name="T2" fmla="*/ 0 w 118"/>
                <a:gd name="T3" fmla="*/ 131 h 132"/>
                <a:gd name="T4" fmla="*/ 0 w 118"/>
                <a:gd name="T5" fmla="*/ 0 h 132"/>
                <a:gd name="T6" fmla="*/ 117 w 118"/>
                <a:gd name="T7" fmla="*/ 0 h 132"/>
                <a:gd name="T8" fmla="*/ 117 w 118"/>
                <a:gd name="T9" fmla="*/ 131 h 132"/>
                <a:gd name="T10" fmla="*/ 58 w 118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32">
                  <a:moveTo>
                    <a:pt x="58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31"/>
                  </a:lnTo>
                  <a:lnTo>
                    <a:pt x="58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3991781" y="6164048"/>
              <a:ext cx="82550" cy="92076"/>
            </a:xfrm>
            <a:custGeom>
              <a:avLst/>
              <a:gdLst>
                <a:gd name="T0" fmla="*/ 58 w 118"/>
                <a:gd name="T1" fmla="*/ 131 h 132"/>
                <a:gd name="T2" fmla="*/ 0 w 118"/>
                <a:gd name="T3" fmla="*/ 131 h 132"/>
                <a:gd name="T4" fmla="*/ 0 w 118"/>
                <a:gd name="T5" fmla="*/ 0 h 132"/>
                <a:gd name="T6" fmla="*/ 117 w 118"/>
                <a:gd name="T7" fmla="*/ 0 h 132"/>
                <a:gd name="T8" fmla="*/ 117 w 118"/>
                <a:gd name="T9" fmla="*/ 131 h 132"/>
                <a:gd name="T10" fmla="*/ 58 w 118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32">
                  <a:moveTo>
                    <a:pt x="58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31"/>
                  </a:lnTo>
                  <a:lnTo>
                    <a:pt x="58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4128307" y="6164048"/>
              <a:ext cx="82550" cy="92076"/>
            </a:xfrm>
            <a:custGeom>
              <a:avLst/>
              <a:gdLst>
                <a:gd name="T0" fmla="*/ 58 w 117"/>
                <a:gd name="T1" fmla="*/ 131 h 132"/>
                <a:gd name="T2" fmla="*/ 0 w 117"/>
                <a:gd name="T3" fmla="*/ 131 h 132"/>
                <a:gd name="T4" fmla="*/ 0 w 117"/>
                <a:gd name="T5" fmla="*/ 0 h 132"/>
                <a:gd name="T6" fmla="*/ 116 w 117"/>
                <a:gd name="T7" fmla="*/ 0 h 132"/>
                <a:gd name="T8" fmla="*/ 116 w 117"/>
                <a:gd name="T9" fmla="*/ 131 h 132"/>
                <a:gd name="T10" fmla="*/ 58 w 117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32">
                  <a:moveTo>
                    <a:pt x="58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31"/>
                  </a:lnTo>
                  <a:lnTo>
                    <a:pt x="58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4274357" y="6164048"/>
              <a:ext cx="82550" cy="92076"/>
            </a:xfrm>
            <a:custGeom>
              <a:avLst/>
              <a:gdLst>
                <a:gd name="T0" fmla="*/ 58 w 118"/>
                <a:gd name="T1" fmla="*/ 131 h 132"/>
                <a:gd name="T2" fmla="*/ 0 w 118"/>
                <a:gd name="T3" fmla="*/ 131 h 132"/>
                <a:gd name="T4" fmla="*/ 0 w 118"/>
                <a:gd name="T5" fmla="*/ 0 h 132"/>
                <a:gd name="T6" fmla="*/ 117 w 118"/>
                <a:gd name="T7" fmla="*/ 0 h 132"/>
                <a:gd name="T8" fmla="*/ 117 w 118"/>
                <a:gd name="T9" fmla="*/ 131 h 132"/>
                <a:gd name="T10" fmla="*/ 58 w 118"/>
                <a:gd name="T11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32">
                  <a:moveTo>
                    <a:pt x="58" y="131"/>
                  </a:moveTo>
                  <a:lnTo>
                    <a:pt x="0" y="131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31"/>
                  </a:lnTo>
                  <a:lnTo>
                    <a:pt x="58" y="131"/>
                  </a:lnTo>
                </a:path>
              </a:pathLst>
            </a:custGeom>
            <a:solidFill>
              <a:srgbClr val="BF39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3709207" y="5941799"/>
              <a:ext cx="82550" cy="82550"/>
            </a:xfrm>
            <a:custGeom>
              <a:avLst/>
              <a:gdLst>
                <a:gd name="T0" fmla="*/ 59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9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9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9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845731" y="5941799"/>
              <a:ext cx="82550" cy="82550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991781" y="5941799"/>
              <a:ext cx="82550" cy="82550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4128307" y="5941799"/>
              <a:ext cx="82550" cy="82550"/>
            </a:xfrm>
            <a:custGeom>
              <a:avLst/>
              <a:gdLst>
                <a:gd name="T0" fmla="*/ 58 w 117"/>
                <a:gd name="T1" fmla="*/ 116 h 117"/>
                <a:gd name="T2" fmla="*/ 0 w 117"/>
                <a:gd name="T3" fmla="*/ 116 h 117"/>
                <a:gd name="T4" fmla="*/ 0 w 117"/>
                <a:gd name="T5" fmla="*/ 0 h 117"/>
                <a:gd name="T6" fmla="*/ 116 w 117"/>
                <a:gd name="T7" fmla="*/ 0 h 117"/>
                <a:gd name="T8" fmla="*/ 116 w 117"/>
                <a:gd name="T9" fmla="*/ 116 h 117"/>
                <a:gd name="T10" fmla="*/ 58 w 117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6"/>
                  </a:lnTo>
                  <a:lnTo>
                    <a:pt x="58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4274357" y="5941799"/>
              <a:ext cx="82550" cy="82550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00B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1" name="Freeform 50"/>
            <p:cNvSpPr>
              <a:spLocks noChangeArrowheads="1"/>
            </p:cNvSpPr>
            <p:nvPr/>
          </p:nvSpPr>
          <p:spPr bwMode="auto">
            <a:xfrm>
              <a:off x="3709207" y="6633949"/>
              <a:ext cx="82550" cy="82550"/>
            </a:xfrm>
            <a:custGeom>
              <a:avLst/>
              <a:gdLst>
                <a:gd name="T0" fmla="*/ 59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9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9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9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3845731" y="6633949"/>
              <a:ext cx="82550" cy="82550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3991781" y="6633949"/>
              <a:ext cx="82550" cy="82550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4" name="Freeform 53"/>
            <p:cNvSpPr>
              <a:spLocks noChangeArrowheads="1"/>
            </p:cNvSpPr>
            <p:nvPr/>
          </p:nvSpPr>
          <p:spPr bwMode="auto">
            <a:xfrm>
              <a:off x="4128307" y="6633949"/>
              <a:ext cx="82550" cy="82550"/>
            </a:xfrm>
            <a:custGeom>
              <a:avLst/>
              <a:gdLst>
                <a:gd name="T0" fmla="*/ 58 w 117"/>
                <a:gd name="T1" fmla="*/ 117 h 118"/>
                <a:gd name="T2" fmla="*/ 0 w 117"/>
                <a:gd name="T3" fmla="*/ 117 h 118"/>
                <a:gd name="T4" fmla="*/ 0 w 117"/>
                <a:gd name="T5" fmla="*/ 0 h 118"/>
                <a:gd name="T6" fmla="*/ 116 w 117"/>
                <a:gd name="T7" fmla="*/ 0 h 118"/>
                <a:gd name="T8" fmla="*/ 116 w 117"/>
                <a:gd name="T9" fmla="*/ 117 h 118"/>
                <a:gd name="T10" fmla="*/ 58 w 117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7"/>
                  </a:lnTo>
                  <a:lnTo>
                    <a:pt x="58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5" name="Freeform 54"/>
            <p:cNvSpPr>
              <a:spLocks noChangeArrowheads="1"/>
            </p:cNvSpPr>
            <p:nvPr/>
          </p:nvSpPr>
          <p:spPr bwMode="auto">
            <a:xfrm>
              <a:off x="4274357" y="6633949"/>
              <a:ext cx="82550" cy="82550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F1E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6" name="Freeform 55"/>
            <p:cNvSpPr>
              <a:spLocks noChangeArrowheads="1"/>
            </p:cNvSpPr>
            <p:nvPr/>
          </p:nvSpPr>
          <p:spPr bwMode="auto">
            <a:xfrm>
              <a:off x="3709207" y="6856199"/>
              <a:ext cx="82550" cy="82550"/>
            </a:xfrm>
            <a:custGeom>
              <a:avLst/>
              <a:gdLst>
                <a:gd name="T0" fmla="*/ 59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9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9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9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7" name="Freeform 56"/>
            <p:cNvSpPr>
              <a:spLocks noChangeArrowheads="1"/>
            </p:cNvSpPr>
            <p:nvPr/>
          </p:nvSpPr>
          <p:spPr bwMode="auto">
            <a:xfrm>
              <a:off x="3855257" y="6856199"/>
              <a:ext cx="82550" cy="82550"/>
            </a:xfrm>
            <a:custGeom>
              <a:avLst/>
              <a:gdLst>
                <a:gd name="T0" fmla="*/ 58 w 117"/>
                <a:gd name="T1" fmla="*/ 117 h 118"/>
                <a:gd name="T2" fmla="*/ 0 w 117"/>
                <a:gd name="T3" fmla="*/ 117 h 118"/>
                <a:gd name="T4" fmla="*/ 0 w 117"/>
                <a:gd name="T5" fmla="*/ 0 h 118"/>
                <a:gd name="T6" fmla="*/ 116 w 117"/>
                <a:gd name="T7" fmla="*/ 0 h 118"/>
                <a:gd name="T8" fmla="*/ 116 w 117"/>
                <a:gd name="T9" fmla="*/ 117 h 118"/>
                <a:gd name="T10" fmla="*/ 58 w 117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7"/>
                  </a:lnTo>
                  <a:lnTo>
                    <a:pt x="58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8" name="Freeform 57"/>
            <p:cNvSpPr>
              <a:spLocks noChangeArrowheads="1"/>
            </p:cNvSpPr>
            <p:nvPr/>
          </p:nvSpPr>
          <p:spPr bwMode="auto">
            <a:xfrm>
              <a:off x="3991781" y="6856199"/>
              <a:ext cx="82550" cy="82550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59" name="Freeform 58"/>
            <p:cNvSpPr>
              <a:spLocks noChangeArrowheads="1"/>
            </p:cNvSpPr>
            <p:nvPr/>
          </p:nvSpPr>
          <p:spPr bwMode="auto">
            <a:xfrm>
              <a:off x="4137831" y="6856199"/>
              <a:ext cx="82550" cy="82550"/>
            </a:xfrm>
            <a:custGeom>
              <a:avLst/>
              <a:gdLst>
                <a:gd name="T0" fmla="*/ 59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9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9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9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0" name="Freeform 59"/>
            <p:cNvSpPr>
              <a:spLocks noChangeArrowheads="1"/>
            </p:cNvSpPr>
            <p:nvPr/>
          </p:nvSpPr>
          <p:spPr bwMode="auto">
            <a:xfrm>
              <a:off x="4274357" y="6856199"/>
              <a:ext cx="82550" cy="82550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1" name="Freeform 60"/>
            <p:cNvSpPr>
              <a:spLocks noChangeArrowheads="1"/>
            </p:cNvSpPr>
            <p:nvPr/>
          </p:nvSpPr>
          <p:spPr bwMode="auto">
            <a:xfrm>
              <a:off x="3709207" y="6405349"/>
              <a:ext cx="82550" cy="82550"/>
            </a:xfrm>
            <a:custGeom>
              <a:avLst/>
              <a:gdLst>
                <a:gd name="T0" fmla="*/ 59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9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9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9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2" name="Freeform 61"/>
            <p:cNvSpPr>
              <a:spLocks noChangeArrowheads="1"/>
            </p:cNvSpPr>
            <p:nvPr/>
          </p:nvSpPr>
          <p:spPr bwMode="auto">
            <a:xfrm>
              <a:off x="3845731" y="6405349"/>
              <a:ext cx="82550" cy="82550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3" name="Freeform 62"/>
            <p:cNvSpPr>
              <a:spLocks noChangeArrowheads="1"/>
            </p:cNvSpPr>
            <p:nvPr/>
          </p:nvSpPr>
          <p:spPr bwMode="auto">
            <a:xfrm>
              <a:off x="3991781" y="6405349"/>
              <a:ext cx="82550" cy="82550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4" name="Freeform 63"/>
            <p:cNvSpPr>
              <a:spLocks noChangeArrowheads="1"/>
            </p:cNvSpPr>
            <p:nvPr/>
          </p:nvSpPr>
          <p:spPr bwMode="auto">
            <a:xfrm>
              <a:off x="4128307" y="6405349"/>
              <a:ext cx="82550" cy="82550"/>
            </a:xfrm>
            <a:custGeom>
              <a:avLst/>
              <a:gdLst>
                <a:gd name="T0" fmla="*/ 58 w 117"/>
                <a:gd name="T1" fmla="*/ 117 h 118"/>
                <a:gd name="T2" fmla="*/ 0 w 117"/>
                <a:gd name="T3" fmla="*/ 117 h 118"/>
                <a:gd name="T4" fmla="*/ 0 w 117"/>
                <a:gd name="T5" fmla="*/ 0 h 118"/>
                <a:gd name="T6" fmla="*/ 116 w 117"/>
                <a:gd name="T7" fmla="*/ 0 h 118"/>
                <a:gd name="T8" fmla="*/ 116 w 117"/>
                <a:gd name="T9" fmla="*/ 117 h 118"/>
                <a:gd name="T10" fmla="*/ 58 w 117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7"/>
                  </a:lnTo>
                  <a:lnTo>
                    <a:pt x="58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5" name="Freeform 64"/>
            <p:cNvSpPr>
              <a:spLocks noChangeArrowheads="1"/>
            </p:cNvSpPr>
            <p:nvPr/>
          </p:nvSpPr>
          <p:spPr bwMode="auto">
            <a:xfrm>
              <a:off x="4274357" y="6405349"/>
              <a:ext cx="82550" cy="82550"/>
            </a:xfrm>
            <a:custGeom>
              <a:avLst/>
              <a:gdLst>
                <a:gd name="T0" fmla="*/ 58 w 118"/>
                <a:gd name="T1" fmla="*/ 117 h 118"/>
                <a:gd name="T2" fmla="*/ 0 w 118"/>
                <a:gd name="T3" fmla="*/ 117 h 118"/>
                <a:gd name="T4" fmla="*/ 0 w 118"/>
                <a:gd name="T5" fmla="*/ 0 h 118"/>
                <a:gd name="T6" fmla="*/ 117 w 118"/>
                <a:gd name="T7" fmla="*/ 0 h 118"/>
                <a:gd name="T8" fmla="*/ 117 w 118"/>
                <a:gd name="T9" fmla="*/ 117 h 118"/>
                <a:gd name="T10" fmla="*/ 58 w 118"/>
                <a:gd name="T1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58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7"/>
                  </a:lnTo>
                  <a:lnTo>
                    <a:pt x="58" y="117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6" name="Freeform 65"/>
            <p:cNvSpPr>
              <a:spLocks noChangeArrowheads="1"/>
            </p:cNvSpPr>
            <p:nvPr/>
          </p:nvSpPr>
          <p:spPr bwMode="auto">
            <a:xfrm>
              <a:off x="3709207" y="7087975"/>
              <a:ext cx="82550" cy="82550"/>
            </a:xfrm>
            <a:custGeom>
              <a:avLst/>
              <a:gdLst>
                <a:gd name="T0" fmla="*/ 59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9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9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9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7" name="Freeform 66"/>
            <p:cNvSpPr>
              <a:spLocks noChangeArrowheads="1"/>
            </p:cNvSpPr>
            <p:nvPr/>
          </p:nvSpPr>
          <p:spPr bwMode="auto">
            <a:xfrm>
              <a:off x="3845731" y="7087975"/>
              <a:ext cx="82550" cy="82550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8" name="Freeform 67"/>
            <p:cNvSpPr>
              <a:spLocks noChangeArrowheads="1"/>
            </p:cNvSpPr>
            <p:nvPr/>
          </p:nvSpPr>
          <p:spPr bwMode="auto">
            <a:xfrm>
              <a:off x="3991781" y="7087975"/>
              <a:ext cx="82550" cy="82550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69" name="Freeform 68"/>
            <p:cNvSpPr>
              <a:spLocks noChangeArrowheads="1"/>
            </p:cNvSpPr>
            <p:nvPr/>
          </p:nvSpPr>
          <p:spPr bwMode="auto">
            <a:xfrm>
              <a:off x="4128307" y="7087975"/>
              <a:ext cx="82550" cy="82550"/>
            </a:xfrm>
            <a:custGeom>
              <a:avLst/>
              <a:gdLst>
                <a:gd name="T0" fmla="*/ 58 w 117"/>
                <a:gd name="T1" fmla="*/ 116 h 117"/>
                <a:gd name="T2" fmla="*/ 0 w 117"/>
                <a:gd name="T3" fmla="*/ 116 h 117"/>
                <a:gd name="T4" fmla="*/ 0 w 117"/>
                <a:gd name="T5" fmla="*/ 0 h 117"/>
                <a:gd name="T6" fmla="*/ 116 w 117"/>
                <a:gd name="T7" fmla="*/ 0 h 117"/>
                <a:gd name="T8" fmla="*/ 116 w 117"/>
                <a:gd name="T9" fmla="*/ 116 h 117"/>
                <a:gd name="T10" fmla="*/ 58 w 117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16"/>
                  </a:lnTo>
                  <a:lnTo>
                    <a:pt x="58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0" name="Freeform 69"/>
            <p:cNvSpPr>
              <a:spLocks noChangeArrowheads="1"/>
            </p:cNvSpPr>
            <p:nvPr/>
          </p:nvSpPr>
          <p:spPr bwMode="auto">
            <a:xfrm>
              <a:off x="4274357" y="7087975"/>
              <a:ext cx="82550" cy="82550"/>
            </a:xfrm>
            <a:custGeom>
              <a:avLst/>
              <a:gdLst>
                <a:gd name="T0" fmla="*/ 58 w 118"/>
                <a:gd name="T1" fmla="*/ 116 h 117"/>
                <a:gd name="T2" fmla="*/ 0 w 118"/>
                <a:gd name="T3" fmla="*/ 116 h 117"/>
                <a:gd name="T4" fmla="*/ 0 w 118"/>
                <a:gd name="T5" fmla="*/ 0 h 117"/>
                <a:gd name="T6" fmla="*/ 117 w 118"/>
                <a:gd name="T7" fmla="*/ 0 h 117"/>
                <a:gd name="T8" fmla="*/ 117 w 118"/>
                <a:gd name="T9" fmla="*/ 116 h 117"/>
                <a:gd name="T10" fmla="*/ 58 w 118"/>
                <a:gd name="T11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7">
                  <a:moveTo>
                    <a:pt x="58" y="116"/>
                  </a:moveTo>
                  <a:lnTo>
                    <a:pt x="0" y="116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6"/>
                  </a:lnTo>
                  <a:lnTo>
                    <a:pt x="58" y="116"/>
                  </a:lnTo>
                </a:path>
              </a:pathLst>
            </a:custGeom>
            <a:solidFill>
              <a:srgbClr val="FF3D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1" name="Line 41"/>
            <p:cNvSpPr>
              <a:spLocks noChangeShapeType="1"/>
            </p:cNvSpPr>
            <p:nvPr/>
          </p:nvSpPr>
          <p:spPr bwMode="auto">
            <a:xfrm>
              <a:off x="2312206" y="6560924"/>
              <a:ext cx="215900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2" name="Freeform 71"/>
            <p:cNvSpPr>
              <a:spLocks noChangeArrowheads="1"/>
            </p:cNvSpPr>
            <p:nvPr/>
          </p:nvSpPr>
          <p:spPr bwMode="auto">
            <a:xfrm>
              <a:off x="2521757" y="6516475"/>
              <a:ext cx="69850" cy="82550"/>
            </a:xfrm>
            <a:custGeom>
              <a:avLst/>
              <a:gdLst>
                <a:gd name="T0" fmla="*/ 0 w 101"/>
                <a:gd name="T1" fmla="*/ 117 h 118"/>
                <a:gd name="T2" fmla="*/ 0 w 101"/>
                <a:gd name="T3" fmla="*/ 0 h 118"/>
                <a:gd name="T4" fmla="*/ 100 w 101"/>
                <a:gd name="T5" fmla="*/ 59 h 118"/>
                <a:gd name="T6" fmla="*/ 0 w 101"/>
                <a:gd name="T7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8">
                  <a:moveTo>
                    <a:pt x="0" y="117"/>
                  </a:moveTo>
                  <a:lnTo>
                    <a:pt x="0" y="0"/>
                  </a:lnTo>
                  <a:lnTo>
                    <a:pt x="100" y="59"/>
                  </a:lnTo>
                  <a:lnTo>
                    <a:pt x="0" y="11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3" name="Line 43"/>
            <p:cNvSpPr>
              <a:spLocks noChangeShapeType="1"/>
            </p:cNvSpPr>
            <p:nvPr/>
          </p:nvSpPr>
          <p:spPr bwMode="auto">
            <a:xfrm>
              <a:off x="2312206" y="6287874"/>
              <a:ext cx="215900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4" name="Freeform 73"/>
            <p:cNvSpPr>
              <a:spLocks noChangeArrowheads="1"/>
            </p:cNvSpPr>
            <p:nvPr/>
          </p:nvSpPr>
          <p:spPr bwMode="auto">
            <a:xfrm>
              <a:off x="2521757" y="6246599"/>
              <a:ext cx="69850" cy="82550"/>
            </a:xfrm>
            <a:custGeom>
              <a:avLst/>
              <a:gdLst>
                <a:gd name="T0" fmla="*/ 0 w 101"/>
                <a:gd name="T1" fmla="*/ 117 h 118"/>
                <a:gd name="T2" fmla="*/ 0 w 101"/>
                <a:gd name="T3" fmla="*/ 0 h 118"/>
                <a:gd name="T4" fmla="*/ 100 w 101"/>
                <a:gd name="T5" fmla="*/ 58 h 118"/>
                <a:gd name="T6" fmla="*/ 0 w 101"/>
                <a:gd name="T7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8">
                  <a:moveTo>
                    <a:pt x="0" y="117"/>
                  </a:moveTo>
                  <a:lnTo>
                    <a:pt x="0" y="0"/>
                  </a:lnTo>
                  <a:lnTo>
                    <a:pt x="100" y="58"/>
                  </a:lnTo>
                  <a:lnTo>
                    <a:pt x="0" y="11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5" name="Line 45"/>
            <p:cNvSpPr>
              <a:spLocks noChangeShapeType="1"/>
            </p:cNvSpPr>
            <p:nvPr/>
          </p:nvSpPr>
          <p:spPr bwMode="auto">
            <a:xfrm>
              <a:off x="2312206" y="6014824"/>
              <a:ext cx="215900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6" name="Freeform 75"/>
            <p:cNvSpPr>
              <a:spLocks noChangeArrowheads="1"/>
            </p:cNvSpPr>
            <p:nvPr/>
          </p:nvSpPr>
          <p:spPr bwMode="auto">
            <a:xfrm>
              <a:off x="2521757" y="5973549"/>
              <a:ext cx="69850" cy="82550"/>
            </a:xfrm>
            <a:custGeom>
              <a:avLst/>
              <a:gdLst>
                <a:gd name="T0" fmla="*/ 0 w 101"/>
                <a:gd name="T1" fmla="*/ 117 h 118"/>
                <a:gd name="T2" fmla="*/ 0 w 101"/>
                <a:gd name="T3" fmla="*/ 0 h 118"/>
                <a:gd name="T4" fmla="*/ 100 w 101"/>
                <a:gd name="T5" fmla="*/ 58 h 118"/>
                <a:gd name="T6" fmla="*/ 0 w 101"/>
                <a:gd name="T7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8">
                  <a:moveTo>
                    <a:pt x="0" y="117"/>
                  </a:moveTo>
                  <a:lnTo>
                    <a:pt x="0" y="0"/>
                  </a:lnTo>
                  <a:lnTo>
                    <a:pt x="100" y="58"/>
                  </a:lnTo>
                  <a:lnTo>
                    <a:pt x="0" y="117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7" name="Line 47"/>
            <p:cNvSpPr>
              <a:spLocks noChangeShapeType="1"/>
            </p:cNvSpPr>
            <p:nvPr/>
          </p:nvSpPr>
          <p:spPr bwMode="auto">
            <a:xfrm>
              <a:off x="2312206" y="7097498"/>
              <a:ext cx="215900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8" name="Freeform 77"/>
            <p:cNvSpPr>
              <a:spLocks noChangeArrowheads="1"/>
            </p:cNvSpPr>
            <p:nvPr/>
          </p:nvSpPr>
          <p:spPr bwMode="auto">
            <a:xfrm>
              <a:off x="2521757" y="7059398"/>
              <a:ext cx="69850" cy="79376"/>
            </a:xfrm>
            <a:custGeom>
              <a:avLst/>
              <a:gdLst>
                <a:gd name="T0" fmla="*/ 0 w 101"/>
                <a:gd name="T1" fmla="*/ 115 h 116"/>
                <a:gd name="T2" fmla="*/ 0 w 101"/>
                <a:gd name="T3" fmla="*/ 0 h 116"/>
                <a:gd name="T4" fmla="*/ 100 w 101"/>
                <a:gd name="T5" fmla="*/ 58 h 116"/>
                <a:gd name="T6" fmla="*/ 0 w 101"/>
                <a:gd name="T7" fmla="*/ 1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6">
                  <a:moveTo>
                    <a:pt x="0" y="115"/>
                  </a:moveTo>
                  <a:lnTo>
                    <a:pt x="0" y="0"/>
                  </a:lnTo>
                  <a:lnTo>
                    <a:pt x="100" y="58"/>
                  </a:lnTo>
                  <a:lnTo>
                    <a:pt x="0" y="115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79" name="Line 49"/>
            <p:cNvSpPr>
              <a:spLocks noChangeShapeType="1"/>
            </p:cNvSpPr>
            <p:nvPr/>
          </p:nvSpPr>
          <p:spPr bwMode="auto">
            <a:xfrm>
              <a:off x="2312206" y="6833974"/>
              <a:ext cx="215900" cy="0"/>
            </a:xfrm>
            <a:prstGeom prst="line">
              <a:avLst/>
            </a:prstGeom>
            <a:noFill/>
            <a:ln w="10440" cap="rnd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0" name="Freeform 79"/>
            <p:cNvSpPr>
              <a:spLocks noChangeArrowheads="1"/>
            </p:cNvSpPr>
            <p:nvPr/>
          </p:nvSpPr>
          <p:spPr bwMode="auto">
            <a:xfrm>
              <a:off x="2521757" y="6786349"/>
              <a:ext cx="69850" cy="82550"/>
            </a:xfrm>
            <a:custGeom>
              <a:avLst/>
              <a:gdLst>
                <a:gd name="T0" fmla="*/ 0 w 101"/>
                <a:gd name="T1" fmla="*/ 116 h 117"/>
                <a:gd name="T2" fmla="*/ 0 w 101"/>
                <a:gd name="T3" fmla="*/ 0 h 117"/>
                <a:gd name="T4" fmla="*/ 100 w 101"/>
                <a:gd name="T5" fmla="*/ 58 h 117"/>
                <a:gd name="T6" fmla="*/ 0 w 101"/>
                <a:gd name="T7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17">
                  <a:moveTo>
                    <a:pt x="0" y="116"/>
                  </a:moveTo>
                  <a:lnTo>
                    <a:pt x="0" y="0"/>
                  </a:lnTo>
                  <a:lnTo>
                    <a:pt x="100" y="58"/>
                  </a:lnTo>
                  <a:lnTo>
                    <a:pt x="0" y="116"/>
                  </a:lnTo>
                </a:path>
              </a:pathLst>
            </a:cu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1" name="Freeform 80"/>
            <p:cNvSpPr>
              <a:spLocks noChangeArrowheads="1"/>
            </p:cNvSpPr>
            <p:nvPr/>
          </p:nvSpPr>
          <p:spPr bwMode="auto">
            <a:xfrm>
              <a:off x="2724957" y="7053049"/>
              <a:ext cx="847726" cy="158750"/>
            </a:xfrm>
            <a:custGeom>
              <a:avLst/>
              <a:gdLst>
                <a:gd name="T0" fmla="*/ 1143 w 1181"/>
                <a:gd name="T1" fmla="*/ 2 h 223"/>
                <a:gd name="T2" fmla="*/ 1158 w 1181"/>
                <a:gd name="T3" fmla="*/ 2 h 223"/>
                <a:gd name="T4" fmla="*/ 1169 w 1181"/>
                <a:gd name="T5" fmla="*/ 10 h 223"/>
                <a:gd name="T6" fmla="*/ 1177 w 1181"/>
                <a:gd name="T7" fmla="*/ 21 h 223"/>
                <a:gd name="T8" fmla="*/ 1178 w 1181"/>
                <a:gd name="T9" fmla="*/ 36 h 223"/>
                <a:gd name="T10" fmla="*/ 1169 w 1181"/>
                <a:gd name="T11" fmla="*/ 185 h 223"/>
                <a:gd name="T12" fmla="*/ 1165 w 1181"/>
                <a:gd name="T13" fmla="*/ 200 h 223"/>
                <a:gd name="T14" fmla="*/ 1156 w 1181"/>
                <a:gd name="T15" fmla="*/ 211 h 223"/>
                <a:gd name="T16" fmla="*/ 1143 w 1181"/>
                <a:gd name="T17" fmla="*/ 219 h 223"/>
                <a:gd name="T18" fmla="*/ 1129 w 1181"/>
                <a:gd name="T19" fmla="*/ 222 h 223"/>
                <a:gd name="T20" fmla="*/ 49 w 1181"/>
                <a:gd name="T21" fmla="*/ 222 h 223"/>
                <a:gd name="T22" fmla="*/ 35 w 1181"/>
                <a:gd name="T23" fmla="*/ 219 h 223"/>
                <a:gd name="T24" fmla="*/ 22 w 1181"/>
                <a:gd name="T25" fmla="*/ 211 h 223"/>
                <a:gd name="T26" fmla="*/ 13 w 1181"/>
                <a:gd name="T27" fmla="*/ 200 h 223"/>
                <a:gd name="T28" fmla="*/ 9 w 1181"/>
                <a:gd name="T29" fmla="*/ 185 h 223"/>
                <a:gd name="T30" fmla="*/ 0 w 1181"/>
                <a:gd name="T31" fmla="*/ 36 h 223"/>
                <a:gd name="T32" fmla="*/ 3 w 1181"/>
                <a:gd name="T33" fmla="*/ 21 h 223"/>
                <a:gd name="T34" fmla="*/ 10 w 1181"/>
                <a:gd name="T35" fmla="*/ 10 h 223"/>
                <a:gd name="T36" fmla="*/ 22 w 1181"/>
                <a:gd name="T37" fmla="*/ 5 h 223"/>
                <a:gd name="T38" fmla="*/ 36 w 1181"/>
                <a:gd name="T39" fmla="*/ 5 h 223"/>
                <a:gd name="T40" fmla="*/ 1143 w 1181"/>
                <a:gd name="T41" fmla="*/ 5 h 223"/>
                <a:gd name="T42" fmla="*/ 1143 w 1181"/>
                <a:gd name="T43" fmla="*/ 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23">
                  <a:moveTo>
                    <a:pt x="1143" y="2"/>
                  </a:moveTo>
                  <a:cubicBezTo>
                    <a:pt x="1149" y="2"/>
                    <a:pt x="1153" y="0"/>
                    <a:pt x="1158" y="2"/>
                  </a:cubicBezTo>
                  <a:cubicBezTo>
                    <a:pt x="1162" y="3"/>
                    <a:pt x="1167" y="5"/>
                    <a:pt x="1169" y="10"/>
                  </a:cubicBezTo>
                  <a:cubicBezTo>
                    <a:pt x="1172" y="13"/>
                    <a:pt x="1175" y="16"/>
                    <a:pt x="1177" y="21"/>
                  </a:cubicBezTo>
                  <a:cubicBezTo>
                    <a:pt x="1178" y="25"/>
                    <a:pt x="1180" y="30"/>
                    <a:pt x="1178" y="36"/>
                  </a:cubicBezTo>
                  <a:lnTo>
                    <a:pt x="1169" y="185"/>
                  </a:lnTo>
                  <a:cubicBezTo>
                    <a:pt x="1169" y="191"/>
                    <a:pt x="1168" y="196"/>
                    <a:pt x="1165" y="200"/>
                  </a:cubicBezTo>
                  <a:cubicBezTo>
                    <a:pt x="1162" y="205"/>
                    <a:pt x="1159" y="208"/>
                    <a:pt x="1156" y="211"/>
                  </a:cubicBezTo>
                  <a:cubicBezTo>
                    <a:pt x="1152" y="214"/>
                    <a:pt x="1149" y="217"/>
                    <a:pt x="1143" y="219"/>
                  </a:cubicBezTo>
                  <a:cubicBezTo>
                    <a:pt x="1139" y="220"/>
                    <a:pt x="1133" y="222"/>
                    <a:pt x="1129" y="222"/>
                  </a:cubicBezTo>
                  <a:lnTo>
                    <a:pt x="49" y="222"/>
                  </a:lnTo>
                  <a:cubicBezTo>
                    <a:pt x="44" y="222"/>
                    <a:pt x="39" y="222"/>
                    <a:pt x="35" y="219"/>
                  </a:cubicBezTo>
                  <a:cubicBezTo>
                    <a:pt x="31" y="217"/>
                    <a:pt x="26" y="214"/>
                    <a:pt x="22" y="211"/>
                  </a:cubicBezTo>
                  <a:cubicBezTo>
                    <a:pt x="17" y="208"/>
                    <a:pt x="14" y="204"/>
                    <a:pt x="13" y="200"/>
                  </a:cubicBezTo>
                  <a:cubicBezTo>
                    <a:pt x="10" y="195"/>
                    <a:pt x="10" y="191"/>
                    <a:pt x="9" y="185"/>
                  </a:cubicBezTo>
                  <a:lnTo>
                    <a:pt x="0" y="36"/>
                  </a:lnTo>
                  <a:cubicBezTo>
                    <a:pt x="0" y="30"/>
                    <a:pt x="0" y="26"/>
                    <a:pt x="3" y="21"/>
                  </a:cubicBezTo>
                  <a:cubicBezTo>
                    <a:pt x="4" y="17"/>
                    <a:pt x="7" y="13"/>
                    <a:pt x="10" y="10"/>
                  </a:cubicBezTo>
                  <a:cubicBezTo>
                    <a:pt x="13" y="7"/>
                    <a:pt x="17" y="7"/>
                    <a:pt x="22" y="5"/>
                  </a:cubicBezTo>
                  <a:cubicBezTo>
                    <a:pt x="26" y="4"/>
                    <a:pt x="32" y="5"/>
                    <a:pt x="36" y="5"/>
                  </a:cubicBezTo>
                  <a:lnTo>
                    <a:pt x="1143" y="5"/>
                  </a:lnTo>
                  <a:lnTo>
                    <a:pt x="1143" y="2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2" name="Freeform 81"/>
            <p:cNvSpPr>
              <a:spLocks noChangeArrowheads="1"/>
            </p:cNvSpPr>
            <p:nvPr/>
          </p:nvSpPr>
          <p:spPr bwMode="auto">
            <a:xfrm>
              <a:off x="3445680" y="6960975"/>
              <a:ext cx="117476" cy="95250"/>
            </a:xfrm>
            <a:custGeom>
              <a:avLst/>
              <a:gdLst>
                <a:gd name="T0" fmla="*/ 19 w 168"/>
                <a:gd name="T1" fmla="*/ 7 h 135"/>
                <a:gd name="T2" fmla="*/ 160 w 168"/>
                <a:gd name="T3" fmla="*/ 128 h 135"/>
                <a:gd name="T4" fmla="*/ 155 w 168"/>
                <a:gd name="T5" fmla="*/ 127 h 135"/>
                <a:gd name="T6" fmla="*/ 149 w 168"/>
                <a:gd name="T7" fmla="*/ 125 h 135"/>
                <a:gd name="T8" fmla="*/ 142 w 168"/>
                <a:gd name="T9" fmla="*/ 125 h 135"/>
                <a:gd name="T10" fmla="*/ 0 w 168"/>
                <a:gd name="T11" fmla="*/ 0 h 135"/>
                <a:gd name="T12" fmla="*/ 6 w 168"/>
                <a:gd name="T13" fmla="*/ 0 h 135"/>
                <a:gd name="T14" fmla="*/ 10 w 168"/>
                <a:gd name="T15" fmla="*/ 1 h 135"/>
                <a:gd name="T16" fmla="*/ 15 w 168"/>
                <a:gd name="T17" fmla="*/ 3 h 135"/>
                <a:gd name="T18" fmla="*/ 19 w 168"/>
                <a:gd name="T19" fmla="*/ 7 h 135"/>
                <a:gd name="T20" fmla="*/ 163 w 168"/>
                <a:gd name="T21" fmla="*/ 131 h 135"/>
                <a:gd name="T22" fmla="*/ 160 w 168"/>
                <a:gd name="T23" fmla="*/ 128 h 135"/>
                <a:gd name="T24" fmla="*/ 161 w 168"/>
                <a:gd name="T25" fmla="*/ 129 h 135"/>
                <a:gd name="T26" fmla="*/ 163 w 168"/>
                <a:gd name="T27" fmla="*/ 131 h 135"/>
                <a:gd name="T28" fmla="*/ 167 w 168"/>
                <a:gd name="T29" fmla="*/ 134 h 135"/>
                <a:gd name="T30" fmla="*/ 163 w 168"/>
                <a:gd name="T31" fmla="*/ 131 h 135"/>
                <a:gd name="T32" fmla="*/ 167 w 168"/>
                <a:gd name="T33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135">
                  <a:moveTo>
                    <a:pt x="19" y="7"/>
                  </a:moveTo>
                  <a:lnTo>
                    <a:pt x="160" y="128"/>
                  </a:lnTo>
                  <a:cubicBezTo>
                    <a:pt x="158" y="127"/>
                    <a:pt x="156" y="127"/>
                    <a:pt x="155" y="127"/>
                  </a:cubicBezTo>
                  <a:cubicBezTo>
                    <a:pt x="153" y="125"/>
                    <a:pt x="150" y="125"/>
                    <a:pt x="149" y="125"/>
                  </a:cubicBezTo>
                  <a:lnTo>
                    <a:pt x="142" y="125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9" y="0"/>
                    <a:pt x="8" y="1"/>
                    <a:pt x="10" y="1"/>
                  </a:cubicBezTo>
                  <a:cubicBezTo>
                    <a:pt x="11" y="1"/>
                    <a:pt x="13" y="3"/>
                    <a:pt x="15" y="3"/>
                  </a:cubicBezTo>
                  <a:lnTo>
                    <a:pt x="19" y="7"/>
                  </a:lnTo>
                  <a:close/>
                  <a:moveTo>
                    <a:pt x="163" y="131"/>
                  </a:moveTo>
                  <a:lnTo>
                    <a:pt x="160" y="128"/>
                  </a:lnTo>
                  <a:cubicBezTo>
                    <a:pt x="160" y="128"/>
                    <a:pt x="161" y="128"/>
                    <a:pt x="161" y="129"/>
                  </a:cubicBezTo>
                  <a:lnTo>
                    <a:pt x="163" y="131"/>
                  </a:ln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3" name="Freeform 82"/>
            <p:cNvSpPr>
              <a:spLocks noChangeArrowheads="1"/>
            </p:cNvSpPr>
            <p:nvPr/>
          </p:nvSpPr>
          <p:spPr bwMode="auto">
            <a:xfrm>
              <a:off x="2734480" y="6960974"/>
              <a:ext cx="117476" cy="92076"/>
            </a:xfrm>
            <a:custGeom>
              <a:avLst/>
              <a:gdLst>
                <a:gd name="T0" fmla="*/ 0 w 167"/>
                <a:gd name="T1" fmla="*/ 132 h 133"/>
                <a:gd name="T2" fmla="*/ 1 w 167"/>
                <a:gd name="T3" fmla="*/ 131 h 133"/>
                <a:gd name="T4" fmla="*/ 0 w 167"/>
                <a:gd name="T5" fmla="*/ 132 h 133"/>
                <a:gd name="T6" fmla="*/ 147 w 167"/>
                <a:gd name="T7" fmla="*/ 5 h 133"/>
                <a:gd name="T8" fmla="*/ 152 w 167"/>
                <a:gd name="T9" fmla="*/ 2 h 133"/>
                <a:gd name="T10" fmla="*/ 156 w 167"/>
                <a:gd name="T11" fmla="*/ 1 h 133"/>
                <a:gd name="T12" fmla="*/ 160 w 167"/>
                <a:gd name="T13" fmla="*/ 0 h 133"/>
                <a:gd name="T14" fmla="*/ 166 w 167"/>
                <a:gd name="T15" fmla="*/ 0 h 133"/>
                <a:gd name="T16" fmla="*/ 25 w 167"/>
                <a:gd name="T17" fmla="*/ 125 h 133"/>
                <a:gd name="T18" fmla="*/ 18 w 167"/>
                <a:gd name="T19" fmla="*/ 125 h 133"/>
                <a:gd name="T20" fmla="*/ 10 w 167"/>
                <a:gd name="T21" fmla="*/ 126 h 133"/>
                <a:gd name="T22" fmla="*/ 4 w 167"/>
                <a:gd name="T23" fmla="*/ 129 h 133"/>
                <a:gd name="T24" fmla="*/ 1 w 167"/>
                <a:gd name="T25" fmla="*/ 130 h 133"/>
                <a:gd name="T26" fmla="*/ 147 w 167"/>
                <a:gd name="T27" fmla="*/ 5 h 133"/>
                <a:gd name="T28" fmla="*/ 1 w 167"/>
                <a:gd name="T29" fmla="*/ 131 h 133"/>
                <a:gd name="T30" fmla="*/ 1 w 167"/>
                <a:gd name="T31" fmla="*/ 130 h 133"/>
                <a:gd name="T32" fmla="*/ 1 w 167"/>
                <a:gd name="T33" fmla="*/ 13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33">
                  <a:moveTo>
                    <a:pt x="0" y="132"/>
                  </a:moveTo>
                  <a:lnTo>
                    <a:pt x="1" y="131"/>
                  </a:lnTo>
                  <a:cubicBezTo>
                    <a:pt x="1" y="132"/>
                    <a:pt x="0" y="132"/>
                    <a:pt x="0" y="132"/>
                  </a:cubicBezTo>
                  <a:close/>
                  <a:moveTo>
                    <a:pt x="147" y="5"/>
                  </a:moveTo>
                  <a:cubicBezTo>
                    <a:pt x="149" y="4"/>
                    <a:pt x="150" y="3"/>
                    <a:pt x="152" y="2"/>
                  </a:cubicBezTo>
                  <a:cubicBezTo>
                    <a:pt x="153" y="0"/>
                    <a:pt x="154" y="1"/>
                    <a:pt x="156" y="1"/>
                  </a:cubicBezTo>
                  <a:cubicBezTo>
                    <a:pt x="157" y="1"/>
                    <a:pt x="159" y="0"/>
                    <a:pt x="160" y="0"/>
                  </a:cubicBezTo>
                  <a:lnTo>
                    <a:pt x="166" y="0"/>
                  </a:lnTo>
                  <a:lnTo>
                    <a:pt x="25" y="125"/>
                  </a:lnTo>
                  <a:lnTo>
                    <a:pt x="18" y="125"/>
                  </a:lnTo>
                  <a:cubicBezTo>
                    <a:pt x="15" y="125"/>
                    <a:pt x="13" y="126"/>
                    <a:pt x="10" y="126"/>
                  </a:cubicBezTo>
                  <a:cubicBezTo>
                    <a:pt x="9" y="128"/>
                    <a:pt x="6" y="128"/>
                    <a:pt x="4" y="129"/>
                  </a:cubicBezTo>
                  <a:cubicBezTo>
                    <a:pt x="4" y="129"/>
                    <a:pt x="3" y="129"/>
                    <a:pt x="1" y="130"/>
                  </a:cubicBezTo>
                  <a:lnTo>
                    <a:pt x="147" y="5"/>
                  </a:lnTo>
                  <a:close/>
                  <a:moveTo>
                    <a:pt x="1" y="131"/>
                  </a:moveTo>
                  <a:cubicBezTo>
                    <a:pt x="1" y="130"/>
                    <a:pt x="1" y="130"/>
                    <a:pt x="1" y="130"/>
                  </a:cubicBezTo>
                  <a:lnTo>
                    <a:pt x="1" y="13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4" name="Freeform 83"/>
            <p:cNvSpPr>
              <a:spLocks noChangeArrowheads="1"/>
            </p:cNvSpPr>
            <p:nvPr/>
          </p:nvSpPr>
          <p:spPr bwMode="auto">
            <a:xfrm>
              <a:off x="2753531" y="6960974"/>
              <a:ext cx="793750" cy="92076"/>
            </a:xfrm>
            <a:custGeom>
              <a:avLst/>
              <a:gdLst>
                <a:gd name="T0" fmla="*/ 0 w 1106"/>
                <a:gd name="T1" fmla="*/ 131 h 132"/>
                <a:gd name="T2" fmla="*/ 141 w 1106"/>
                <a:gd name="T3" fmla="*/ 0 h 132"/>
                <a:gd name="T4" fmla="*/ 964 w 1106"/>
                <a:gd name="T5" fmla="*/ 0 h 132"/>
                <a:gd name="T6" fmla="*/ 1105 w 1106"/>
                <a:gd name="T7" fmla="*/ 131 h 132"/>
                <a:gd name="T8" fmla="*/ 0 w 1106"/>
                <a:gd name="T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32">
                  <a:moveTo>
                    <a:pt x="0" y="131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31"/>
                  </a:lnTo>
                  <a:lnTo>
                    <a:pt x="0" y="131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5" name="Freeform 84"/>
            <p:cNvSpPr>
              <a:spLocks noChangeArrowheads="1"/>
            </p:cNvSpPr>
            <p:nvPr/>
          </p:nvSpPr>
          <p:spPr bwMode="auto">
            <a:xfrm>
              <a:off x="3109131" y="7087975"/>
              <a:ext cx="82550" cy="82550"/>
            </a:xfrm>
            <a:custGeom>
              <a:avLst/>
              <a:gdLst>
                <a:gd name="T0" fmla="*/ 117 w 118"/>
                <a:gd name="T1" fmla="*/ 59 h 117"/>
                <a:gd name="T2" fmla="*/ 109 w 118"/>
                <a:gd name="T3" fmla="*/ 87 h 117"/>
                <a:gd name="T4" fmla="*/ 88 w 118"/>
                <a:gd name="T5" fmla="*/ 108 h 117"/>
                <a:gd name="T6" fmla="*/ 59 w 118"/>
                <a:gd name="T7" fmla="*/ 116 h 117"/>
                <a:gd name="T8" fmla="*/ 29 w 118"/>
                <a:gd name="T9" fmla="*/ 108 h 117"/>
                <a:gd name="T10" fmla="*/ 8 w 118"/>
                <a:gd name="T11" fmla="*/ 87 h 117"/>
                <a:gd name="T12" fmla="*/ 0 w 118"/>
                <a:gd name="T13" fmla="*/ 59 h 117"/>
                <a:gd name="T14" fmla="*/ 8 w 118"/>
                <a:gd name="T15" fmla="*/ 30 h 117"/>
                <a:gd name="T16" fmla="*/ 29 w 118"/>
                <a:gd name="T17" fmla="*/ 8 h 117"/>
                <a:gd name="T18" fmla="*/ 59 w 118"/>
                <a:gd name="T19" fmla="*/ 0 h 117"/>
                <a:gd name="T20" fmla="*/ 88 w 118"/>
                <a:gd name="T21" fmla="*/ 8 h 117"/>
                <a:gd name="T22" fmla="*/ 109 w 118"/>
                <a:gd name="T23" fmla="*/ 30 h 117"/>
                <a:gd name="T24" fmla="*/ 117 w 118"/>
                <a:gd name="T25" fmla="*/ 5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7">
                  <a:moveTo>
                    <a:pt x="117" y="59"/>
                  </a:moveTo>
                  <a:cubicBezTo>
                    <a:pt x="117" y="69"/>
                    <a:pt x="114" y="78"/>
                    <a:pt x="109" y="87"/>
                  </a:cubicBezTo>
                  <a:cubicBezTo>
                    <a:pt x="104" y="96"/>
                    <a:pt x="97" y="103"/>
                    <a:pt x="88" y="108"/>
                  </a:cubicBezTo>
                  <a:cubicBezTo>
                    <a:pt x="78" y="114"/>
                    <a:pt x="69" y="116"/>
                    <a:pt x="59" y="116"/>
                  </a:cubicBezTo>
                  <a:cubicBezTo>
                    <a:pt x="48" y="116"/>
                    <a:pt x="38" y="114"/>
                    <a:pt x="29" y="108"/>
                  </a:cubicBezTo>
                  <a:cubicBezTo>
                    <a:pt x="19" y="103"/>
                    <a:pt x="13" y="96"/>
                    <a:pt x="8" y="87"/>
                  </a:cubicBezTo>
                  <a:cubicBezTo>
                    <a:pt x="3" y="78"/>
                    <a:pt x="0" y="69"/>
                    <a:pt x="0" y="59"/>
                  </a:cubicBezTo>
                  <a:cubicBezTo>
                    <a:pt x="0" y="48"/>
                    <a:pt x="3" y="39"/>
                    <a:pt x="8" y="30"/>
                  </a:cubicBezTo>
                  <a:cubicBezTo>
                    <a:pt x="13" y="20"/>
                    <a:pt x="19" y="13"/>
                    <a:pt x="29" y="8"/>
                  </a:cubicBezTo>
                  <a:cubicBezTo>
                    <a:pt x="38" y="2"/>
                    <a:pt x="48" y="0"/>
                    <a:pt x="59" y="0"/>
                  </a:cubicBezTo>
                  <a:cubicBezTo>
                    <a:pt x="69" y="0"/>
                    <a:pt x="78" y="2"/>
                    <a:pt x="88" y="8"/>
                  </a:cubicBezTo>
                  <a:cubicBezTo>
                    <a:pt x="97" y="13"/>
                    <a:pt x="104" y="20"/>
                    <a:pt x="109" y="30"/>
                  </a:cubicBezTo>
                  <a:cubicBezTo>
                    <a:pt x="114" y="39"/>
                    <a:pt x="117" y="48"/>
                    <a:pt x="117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6" name="Line 56"/>
            <p:cNvSpPr>
              <a:spLocks noChangeShapeType="1"/>
            </p:cNvSpPr>
            <p:nvPr/>
          </p:nvSpPr>
          <p:spPr bwMode="auto">
            <a:xfrm>
              <a:off x="2778930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7" name="Line 57"/>
            <p:cNvSpPr>
              <a:spLocks noChangeShapeType="1"/>
            </p:cNvSpPr>
            <p:nvPr/>
          </p:nvSpPr>
          <p:spPr bwMode="auto">
            <a:xfrm>
              <a:off x="2842430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8" name="Line 58"/>
            <p:cNvSpPr>
              <a:spLocks noChangeShapeType="1"/>
            </p:cNvSpPr>
            <p:nvPr/>
          </p:nvSpPr>
          <p:spPr bwMode="auto">
            <a:xfrm>
              <a:off x="2883706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89" name="Line 59"/>
            <p:cNvSpPr>
              <a:spLocks noChangeShapeType="1"/>
            </p:cNvSpPr>
            <p:nvPr/>
          </p:nvSpPr>
          <p:spPr bwMode="auto">
            <a:xfrm>
              <a:off x="2937680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0" name="Line 60"/>
            <p:cNvSpPr>
              <a:spLocks noChangeShapeType="1"/>
            </p:cNvSpPr>
            <p:nvPr/>
          </p:nvSpPr>
          <p:spPr bwMode="auto">
            <a:xfrm>
              <a:off x="2998006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1" name="Line 61"/>
            <p:cNvSpPr>
              <a:spLocks noChangeShapeType="1"/>
            </p:cNvSpPr>
            <p:nvPr/>
          </p:nvSpPr>
          <p:spPr bwMode="auto">
            <a:xfrm>
              <a:off x="3051980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2" name="Line 62"/>
            <p:cNvSpPr>
              <a:spLocks noChangeShapeType="1"/>
            </p:cNvSpPr>
            <p:nvPr/>
          </p:nvSpPr>
          <p:spPr bwMode="auto">
            <a:xfrm>
              <a:off x="3252006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3" name="Line 63"/>
            <p:cNvSpPr>
              <a:spLocks noChangeShapeType="1"/>
            </p:cNvSpPr>
            <p:nvPr/>
          </p:nvSpPr>
          <p:spPr bwMode="auto">
            <a:xfrm>
              <a:off x="3302806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4" name="Line 64"/>
            <p:cNvSpPr>
              <a:spLocks noChangeShapeType="1"/>
            </p:cNvSpPr>
            <p:nvPr/>
          </p:nvSpPr>
          <p:spPr bwMode="auto">
            <a:xfrm>
              <a:off x="3356780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5" name="Line 65"/>
            <p:cNvSpPr>
              <a:spLocks noChangeShapeType="1"/>
            </p:cNvSpPr>
            <p:nvPr/>
          </p:nvSpPr>
          <p:spPr bwMode="auto">
            <a:xfrm>
              <a:off x="3420280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6" name="Line 66"/>
            <p:cNvSpPr>
              <a:spLocks noChangeShapeType="1"/>
            </p:cNvSpPr>
            <p:nvPr/>
          </p:nvSpPr>
          <p:spPr bwMode="auto">
            <a:xfrm>
              <a:off x="3471080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7" name="Line 67"/>
            <p:cNvSpPr>
              <a:spLocks noChangeShapeType="1"/>
            </p:cNvSpPr>
            <p:nvPr/>
          </p:nvSpPr>
          <p:spPr bwMode="auto">
            <a:xfrm>
              <a:off x="3534580" y="7087974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2724957" y="6830798"/>
              <a:ext cx="847726" cy="152400"/>
            </a:xfrm>
            <a:custGeom>
              <a:avLst/>
              <a:gdLst>
                <a:gd name="T0" fmla="*/ 1143 w 1181"/>
                <a:gd name="T1" fmla="*/ 6 h 216"/>
                <a:gd name="T2" fmla="*/ 1158 w 1181"/>
                <a:gd name="T3" fmla="*/ 2 h 216"/>
                <a:gd name="T4" fmla="*/ 1169 w 1181"/>
                <a:gd name="T5" fmla="*/ 6 h 216"/>
                <a:gd name="T6" fmla="*/ 1177 w 1181"/>
                <a:gd name="T7" fmla="*/ 16 h 216"/>
                <a:gd name="T8" fmla="*/ 1178 w 1181"/>
                <a:gd name="T9" fmla="*/ 31 h 216"/>
                <a:gd name="T10" fmla="*/ 1169 w 1181"/>
                <a:gd name="T11" fmla="*/ 181 h 216"/>
                <a:gd name="T12" fmla="*/ 1165 w 1181"/>
                <a:gd name="T13" fmla="*/ 196 h 216"/>
                <a:gd name="T14" fmla="*/ 1156 w 1181"/>
                <a:gd name="T15" fmla="*/ 207 h 216"/>
                <a:gd name="T16" fmla="*/ 1143 w 1181"/>
                <a:gd name="T17" fmla="*/ 212 h 216"/>
                <a:gd name="T18" fmla="*/ 1129 w 1181"/>
                <a:gd name="T19" fmla="*/ 212 h 216"/>
                <a:gd name="T20" fmla="*/ 49 w 1181"/>
                <a:gd name="T21" fmla="*/ 212 h 216"/>
                <a:gd name="T22" fmla="*/ 35 w 1181"/>
                <a:gd name="T23" fmla="*/ 212 h 216"/>
                <a:gd name="T24" fmla="*/ 22 w 1181"/>
                <a:gd name="T25" fmla="*/ 206 h 216"/>
                <a:gd name="T26" fmla="*/ 13 w 1181"/>
                <a:gd name="T27" fmla="*/ 196 h 216"/>
                <a:gd name="T28" fmla="*/ 9 w 1181"/>
                <a:gd name="T29" fmla="*/ 181 h 216"/>
                <a:gd name="T30" fmla="*/ 0 w 1181"/>
                <a:gd name="T31" fmla="*/ 31 h 216"/>
                <a:gd name="T32" fmla="*/ 3 w 1181"/>
                <a:gd name="T33" fmla="*/ 16 h 216"/>
                <a:gd name="T34" fmla="*/ 10 w 1181"/>
                <a:gd name="T35" fmla="*/ 5 h 216"/>
                <a:gd name="T36" fmla="*/ 22 w 1181"/>
                <a:gd name="T37" fmla="*/ 5 h 216"/>
                <a:gd name="T38" fmla="*/ 36 w 1181"/>
                <a:gd name="T39" fmla="*/ 9 h 216"/>
                <a:gd name="T40" fmla="*/ 1143 w 1181"/>
                <a:gd name="T41" fmla="*/ 9 h 216"/>
                <a:gd name="T42" fmla="*/ 1143 w 1181"/>
                <a:gd name="T43" fmla="*/ 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16">
                  <a:moveTo>
                    <a:pt x="1143" y="6"/>
                  </a:moveTo>
                  <a:cubicBezTo>
                    <a:pt x="1149" y="6"/>
                    <a:pt x="1153" y="0"/>
                    <a:pt x="1158" y="2"/>
                  </a:cubicBezTo>
                  <a:cubicBezTo>
                    <a:pt x="1162" y="3"/>
                    <a:pt x="1166" y="3"/>
                    <a:pt x="1169" y="6"/>
                  </a:cubicBezTo>
                  <a:cubicBezTo>
                    <a:pt x="1171" y="9"/>
                    <a:pt x="1175" y="11"/>
                    <a:pt x="1177" y="16"/>
                  </a:cubicBezTo>
                  <a:cubicBezTo>
                    <a:pt x="1178" y="20"/>
                    <a:pt x="1180" y="25"/>
                    <a:pt x="1178" y="31"/>
                  </a:cubicBezTo>
                  <a:lnTo>
                    <a:pt x="1169" y="181"/>
                  </a:lnTo>
                  <a:cubicBezTo>
                    <a:pt x="1169" y="187"/>
                    <a:pt x="1168" y="191"/>
                    <a:pt x="1165" y="196"/>
                  </a:cubicBezTo>
                  <a:cubicBezTo>
                    <a:pt x="1162" y="200"/>
                    <a:pt x="1159" y="204"/>
                    <a:pt x="1156" y="207"/>
                  </a:cubicBezTo>
                  <a:cubicBezTo>
                    <a:pt x="1152" y="210"/>
                    <a:pt x="1149" y="210"/>
                    <a:pt x="1143" y="212"/>
                  </a:cubicBezTo>
                  <a:cubicBezTo>
                    <a:pt x="1139" y="213"/>
                    <a:pt x="1133" y="212"/>
                    <a:pt x="1129" y="212"/>
                  </a:cubicBezTo>
                  <a:lnTo>
                    <a:pt x="49" y="212"/>
                  </a:lnTo>
                  <a:cubicBezTo>
                    <a:pt x="44" y="212"/>
                    <a:pt x="39" y="215"/>
                    <a:pt x="35" y="212"/>
                  </a:cubicBezTo>
                  <a:cubicBezTo>
                    <a:pt x="31" y="210"/>
                    <a:pt x="26" y="209"/>
                    <a:pt x="22" y="206"/>
                  </a:cubicBezTo>
                  <a:cubicBezTo>
                    <a:pt x="17" y="203"/>
                    <a:pt x="14" y="200"/>
                    <a:pt x="13" y="196"/>
                  </a:cubicBezTo>
                  <a:cubicBezTo>
                    <a:pt x="10" y="191"/>
                    <a:pt x="10" y="187"/>
                    <a:pt x="9" y="181"/>
                  </a:cubicBezTo>
                  <a:lnTo>
                    <a:pt x="0" y="31"/>
                  </a:lnTo>
                  <a:cubicBezTo>
                    <a:pt x="0" y="25"/>
                    <a:pt x="0" y="21"/>
                    <a:pt x="3" y="16"/>
                  </a:cubicBezTo>
                  <a:cubicBezTo>
                    <a:pt x="4" y="12"/>
                    <a:pt x="7" y="8"/>
                    <a:pt x="10" y="5"/>
                  </a:cubicBezTo>
                  <a:cubicBezTo>
                    <a:pt x="13" y="2"/>
                    <a:pt x="17" y="6"/>
                    <a:pt x="22" y="5"/>
                  </a:cubicBezTo>
                  <a:cubicBezTo>
                    <a:pt x="26" y="3"/>
                    <a:pt x="32" y="9"/>
                    <a:pt x="36" y="9"/>
                  </a:cubicBezTo>
                  <a:lnTo>
                    <a:pt x="1143" y="9"/>
                  </a:lnTo>
                  <a:lnTo>
                    <a:pt x="1143" y="6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3445680" y="6732375"/>
              <a:ext cx="117476" cy="95250"/>
            </a:xfrm>
            <a:custGeom>
              <a:avLst/>
              <a:gdLst>
                <a:gd name="T0" fmla="*/ 19 w 168"/>
                <a:gd name="T1" fmla="*/ 7 h 135"/>
                <a:gd name="T2" fmla="*/ 160 w 168"/>
                <a:gd name="T3" fmla="*/ 128 h 135"/>
                <a:gd name="T4" fmla="*/ 155 w 168"/>
                <a:gd name="T5" fmla="*/ 127 h 135"/>
                <a:gd name="T6" fmla="*/ 149 w 168"/>
                <a:gd name="T7" fmla="*/ 125 h 135"/>
                <a:gd name="T8" fmla="*/ 142 w 168"/>
                <a:gd name="T9" fmla="*/ 125 h 135"/>
                <a:gd name="T10" fmla="*/ 0 w 168"/>
                <a:gd name="T11" fmla="*/ 0 h 135"/>
                <a:gd name="T12" fmla="*/ 6 w 168"/>
                <a:gd name="T13" fmla="*/ 0 h 135"/>
                <a:gd name="T14" fmla="*/ 10 w 168"/>
                <a:gd name="T15" fmla="*/ 1 h 135"/>
                <a:gd name="T16" fmla="*/ 15 w 168"/>
                <a:gd name="T17" fmla="*/ 3 h 135"/>
                <a:gd name="T18" fmla="*/ 19 w 168"/>
                <a:gd name="T19" fmla="*/ 7 h 135"/>
                <a:gd name="T20" fmla="*/ 163 w 168"/>
                <a:gd name="T21" fmla="*/ 131 h 135"/>
                <a:gd name="T22" fmla="*/ 160 w 168"/>
                <a:gd name="T23" fmla="*/ 128 h 135"/>
                <a:gd name="T24" fmla="*/ 161 w 168"/>
                <a:gd name="T25" fmla="*/ 129 h 135"/>
                <a:gd name="T26" fmla="*/ 163 w 168"/>
                <a:gd name="T27" fmla="*/ 131 h 135"/>
                <a:gd name="T28" fmla="*/ 167 w 168"/>
                <a:gd name="T29" fmla="*/ 134 h 135"/>
                <a:gd name="T30" fmla="*/ 163 w 168"/>
                <a:gd name="T31" fmla="*/ 131 h 135"/>
                <a:gd name="T32" fmla="*/ 167 w 168"/>
                <a:gd name="T33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135">
                  <a:moveTo>
                    <a:pt x="19" y="7"/>
                  </a:moveTo>
                  <a:lnTo>
                    <a:pt x="160" y="128"/>
                  </a:lnTo>
                  <a:cubicBezTo>
                    <a:pt x="158" y="128"/>
                    <a:pt x="156" y="127"/>
                    <a:pt x="155" y="127"/>
                  </a:cubicBezTo>
                  <a:cubicBezTo>
                    <a:pt x="153" y="125"/>
                    <a:pt x="150" y="125"/>
                    <a:pt x="149" y="125"/>
                  </a:cubicBezTo>
                  <a:lnTo>
                    <a:pt x="142" y="125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8" y="0"/>
                    <a:pt x="8" y="1"/>
                    <a:pt x="10" y="1"/>
                  </a:cubicBezTo>
                  <a:cubicBezTo>
                    <a:pt x="11" y="1"/>
                    <a:pt x="13" y="3"/>
                    <a:pt x="15" y="3"/>
                  </a:cubicBezTo>
                  <a:lnTo>
                    <a:pt x="19" y="7"/>
                  </a:lnTo>
                  <a:close/>
                  <a:moveTo>
                    <a:pt x="163" y="131"/>
                  </a:moveTo>
                  <a:lnTo>
                    <a:pt x="160" y="128"/>
                  </a:lnTo>
                  <a:cubicBezTo>
                    <a:pt x="160" y="128"/>
                    <a:pt x="161" y="128"/>
                    <a:pt x="161" y="129"/>
                  </a:cubicBezTo>
                  <a:lnTo>
                    <a:pt x="163" y="131"/>
                  </a:ln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2737656" y="6735548"/>
              <a:ext cx="117476" cy="92076"/>
            </a:xfrm>
            <a:custGeom>
              <a:avLst/>
              <a:gdLst>
                <a:gd name="T0" fmla="*/ 146 w 166"/>
                <a:gd name="T1" fmla="*/ 5 h 133"/>
                <a:gd name="T2" fmla="*/ 151 w 166"/>
                <a:gd name="T3" fmla="*/ 3 h 133"/>
                <a:gd name="T4" fmla="*/ 155 w 166"/>
                <a:gd name="T5" fmla="*/ 1 h 133"/>
                <a:gd name="T6" fmla="*/ 159 w 166"/>
                <a:gd name="T7" fmla="*/ 0 h 133"/>
                <a:gd name="T8" fmla="*/ 165 w 166"/>
                <a:gd name="T9" fmla="*/ 0 h 133"/>
                <a:gd name="T10" fmla="*/ 24 w 166"/>
                <a:gd name="T11" fmla="*/ 125 h 133"/>
                <a:gd name="T12" fmla="*/ 17 w 166"/>
                <a:gd name="T13" fmla="*/ 125 h 133"/>
                <a:gd name="T14" fmla="*/ 9 w 166"/>
                <a:gd name="T15" fmla="*/ 126 h 133"/>
                <a:gd name="T16" fmla="*/ 4 w 166"/>
                <a:gd name="T17" fmla="*/ 128 h 133"/>
                <a:gd name="T18" fmla="*/ 146 w 166"/>
                <a:gd name="T19" fmla="*/ 5 h 133"/>
                <a:gd name="T20" fmla="*/ 3 w 166"/>
                <a:gd name="T21" fmla="*/ 129 h 133"/>
                <a:gd name="T22" fmla="*/ 4 w 166"/>
                <a:gd name="T23" fmla="*/ 128 h 133"/>
                <a:gd name="T24" fmla="*/ 0 w 166"/>
                <a:gd name="T25" fmla="*/ 132 h 133"/>
                <a:gd name="T26" fmla="*/ 3 w 166"/>
                <a:gd name="T27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33">
                  <a:moveTo>
                    <a:pt x="146" y="5"/>
                  </a:moveTo>
                  <a:cubicBezTo>
                    <a:pt x="148" y="4"/>
                    <a:pt x="149" y="4"/>
                    <a:pt x="151" y="3"/>
                  </a:cubicBezTo>
                  <a:cubicBezTo>
                    <a:pt x="152" y="1"/>
                    <a:pt x="153" y="1"/>
                    <a:pt x="155" y="1"/>
                  </a:cubicBezTo>
                  <a:cubicBezTo>
                    <a:pt x="156" y="1"/>
                    <a:pt x="158" y="0"/>
                    <a:pt x="159" y="0"/>
                  </a:cubicBezTo>
                  <a:lnTo>
                    <a:pt x="165" y="0"/>
                  </a:lnTo>
                  <a:lnTo>
                    <a:pt x="24" y="125"/>
                  </a:lnTo>
                  <a:lnTo>
                    <a:pt x="17" y="125"/>
                  </a:lnTo>
                  <a:cubicBezTo>
                    <a:pt x="14" y="125"/>
                    <a:pt x="12" y="126"/>
                    <a:pt x="9" y="126"/>
                  </a:cubicBezTo>
                  <a:cubicBezTo>
                    <a:pt x="8" y="127"/>
                    <a:pt x="6" y="127"/>
                    <a:pt x="4" y="128"/>
                  </a:cubicBezTo>
                  <a:lnTo>
                    <a:pt x="146" y="5"/>
                  </a:lnTo>
                  <a:close/>
                  <a:moveTo>
                    <a:pt x="3" y="129"/>
                  </a:moveTo>
                  <a:cubicBezTo>
                    <a:pt x="3" y="128"/>
                    <a:pt x="3" y="128"/>
                    <a:pt x="4" y="128"/>
                  </a:cubicBezTo>
                  <a:lnTo>
                    <a:pt x="0" y="132"/>
                  </a:lnTo>
                  <a:cubicBezTo>
                    <a:pt x="1" y="130"/>
                    <a:pt x="3" y="129"/>
                    <a:pt x="3" y="1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1" name="Freeform 100"/>
            <p:cNvSpPr>
              <a:spLocks noChangeArrowheads="1"/>
            </p:cNvSpPr>
            <p:nvPr/>
          </p:nvSpPr>
          <p:spPr bwMode="auto">
            <a:xfrm>
              <a:off x="2753531" y="6729198"/>
              <a:ext cx="793750" cy="101600"/>
            </a:xfrm>
            <a:custGeom>
              <a:avLst/>
              <a:gdLst>
                <a:gd name="T0" fmla="*/ 0 w 1106"/>
                <a:gd name="T1" fmla="*/ 146 h 147"/>
                <a:gd name="T2" fmla="*/ 141 w 1106"/>
                <a:gd name="T3" fmla="*/ 0 h 147"/>
                <a:gd name="T4" fmla="*/ 964 w 1106"/>
                <a:gd name="T5" fmla="*/ 0 h 147"/>
                <a:gd name="T6" fmla="*/ 1105 w 1106"/>
                <a:gd name="T7" fmla="*/ 146 h 147"/>
                <a:gd name="T8" fmla="*/ 0 w 1106"/>
                <a:gd name="T9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7">
                  <a:moveTo>
                    <a:pt x="0" y="146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46"/>
                  </a:lnTo>
                  <a:lnTo>
                    <a:pt x="0" y="146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2" name="Freeform 101"/>
            <p:cNvSpPr>
              <a:spLocks noChangeArrowheads="1"/>
            </p:cNvSpPr>
            <p:nvPr/>
          </p:nvSpPr>
          <p:spPr bwMode="auto">
            <a:xfrm>
              <a:off x="3109131" y="6862549"/>
              <a:ext cx="82550" cy="82550"/>
            </a:xfrm>
            <a:custGeom>
              <a:avLst/>
              <a:gdLst>
                <a:gd name="T0" fmla="*/ 117 w 118"/>
                <a:gd name="T1" fmla="*/ 58 h 117"/>
                <a:gd name="T2" fmla="*/ 109 w 118"/>
                <a:gd name="T3" fmla="*/ 87 h 117"/>
                <a:gd name="T4" fmla="*/ 88 w 118"/>
                <a:gd name="T5" fmla="*/ 108 h 117"/>
                <a:gd name="T6" fmla="*/ 59 w 118"/>
                <a:gd name="T7" fmla="*/ 116 h 117"/>
                <a:gd name="T8" fmla="*/ 29 w 118"/>
                <a:gd name="T9" fmla="*/ 108 h 117"/>
                <a:gd name="T10" fmla="*/ 8 w 118"/>
                <a:gd name="T11" fmla="*/ 87 h 117"/>
                <a:gd name="T12" fmla="*/ 0 w 118"/>
                <a:gd name="T13" fmla="*/ 58 h 117"/>
                <a:gd name="T14" fmla="*/ 8 w 118"/>
                <a:gd name="T15" fmla="*/ 29 h 117"/>
                <a:gd name="T16" fmla="*/ 29 w 118"/>
                <a:gd name="T17" fmla="*/ 7 h 117"/>
                <a:gd name="T18" fmla="*/ 59 w 118"/>
                <a:gd name="T19" fmla="*/ 0 h 117"/>
                <a:gd name="T20" fmla="*/ 88 w 118"/>
                <a:gd name="T21" fmla="*/ 7 h 117"/>
                <a:gd name="T22" fmla="*/ 109 w 118"/>
                <a:gd name="T23" fmla="*/ 29 h 117"/>
                <a:gd name="T24" fmla="*/ 117 w 118"/>
                <a:gd name="T25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7">
                  <a:moveTo>
                    <a:pt x="117" y="58"/>
                  </a:moveTo>
                  <a:cubicBezTo>
                    <a:pt x="117" y="69"/>
                    <a:pt x="114" y="78"/>
                    <a:pt x="109" y="87"/>
                  </a:cubicBezTo>
                  <a:cubicBezTo>
                    <a:pt x="104" y="96"/>
                    <a:pt x="97" y="102"/>
                    <a:pt x="88" y="108"/>
                  </a:cubicBezTo>
                  <a:cubicBezTo>
                    <a:pt x="78" y="113"/>
                    <a:pt x="69" y="116"/>
                    <a:pt x="59" y="116"/>
                  </a:cubicBezTo>
                  <a:cubicBezTo>
                    <a:pt x="48" y="116"/>
                    <a:pt x="38" y="113"/>
                    <a:pt x="29" y="108"/>
                  </a:cubicBezTo>
                  <a:cubicBezTo>
                    <a:pt x="19" y="102"/>
                    <a:pt x="13" y="96"/>
                    <a:pt x="8" y="87"/>
                  </a:cubicBezTo>
                  <a:cubicBezTo>
                    <a:pt x="3" y="78"/>
                    <a:pt x="0" y="69"/>
                    <a:pt x="0" y="58"/>
                  </a:cubicBezTo>
                  <a:cubicBezTo>
                    <a:pt x="0" y="47"/>
                    <a:pt x="3" y="38"/>
                    <a:pt x="8" y="29"/>
                  </a:cubicBezTo>
                  <a:cubicBezTo>
                    <a:pt x="13" y="19"/>
                    <a:pt x="19" y="12"/>
                    <a:pt x="29" y="7"/>
                  </a:cubicBezTo>
                  <a:cubicBezTo>
                    <a:pt x="38" y="1"/>
                    <a:pt x="48" y="0"/>
                    <a:pt x="59" y="0"/>
                  </a:cubicBezTo>
                  <a:cubicBezTo>
                    <a:pt x="69" y="0"/>
                    <a:pt x="78" y="1"/>
                    <a:pt x="88" y="7"/>
                  </a:cubicBezTo>
                  <a:cubicBezTo>
                    <a:pt x="97" y="12"/>
                    <a:pt x="104" y="19"/>
                    <a:pt x="109" y="29"/>
                  </a:cubicBezTo>
                  <a:cubicBezTo>
                    <a:pt x="114" y="38"/>
                    <a:pt x="117" y="47"/>
                    <a:pt x="117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3" name="Line 73"/>
            <p:cNvSpPr>
              <a:spLocks noChangeShapeType="1"/>
            </p:cNvSpPr>
            <p:nvPr/>
          </p:nvSpPr>
          <p:spPr bwMode="auto">
            <a:xfrm>
              <a:off x="2778930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4" name="Line 74"/>
            <p:cNvSpPr>
              <a:spLocks noChangeShapeType="1"/>
            </p:cNvSpPr>
            <p:nvPr/>
          </p:nvSpPr>
          <p:spPr bwMode="auto">
            <a:xfrm>
              <a:off x="2842430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5" name="Line 75"/>
            <p:cNvSpPr>
              <a:spLocks noChangeShapeType="1"/>
            </p:cNvSpPr>
            <p:nvPr/>
          </p:nvSpPr>
          <p:spPr bwMode="auto">
            <a:xfrm>
              <a:off x="2883706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6" name="Line 76"/>
            <p:cNvSpPr>
              <a:spLocks noChangeShapeType="1"/>
            </p:cNvSpPr>
            <p:nvPr/>
          </p:nvSpPr>
          <p:spPr bwMode="auto">
            <a:xfrm>
              <a:off x="2937680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7" name="Line 77"/>
            <p:cNvSpPr>
              <a:spLocks noChangeShapeType="1"/>
            </p:cNvSpPr>
            <p:nvPr/>
          </p:nvSpPr>
          <p:spPr bwMode="auto">
            <a:xfrm>
              <a:off x="2998006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8" name="Line 78"/>
            <p:cNvSpPr>
              <a:spLocks noChangeShapeType="1"/>
            </p:cNvSpPr>
            <p:nvPr/>
          </p:nvSpPr>
          <p:spPr bwMode="auto">
            <a:xfrm>
              <a:off x="3051980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09" name="Line 79"/>
            <p:cNvSpPr>
              <a:spLocks noChangeShapeType="1"/>
            </p:cNvSpPr>
            <p:nvPr/>
          </p:nvSpPr>
          <p:spPr bwMode="auto">
            <a:xfrm>
              <a:off x="3252006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0" name="Line 80"/>
            <p:cNvSpPr>
              <a:spLocks noChangeShapeType="1"/>
            </p:cNvSpPr>
            <p:nvPr/>
          </p:nvSpPr>
          <p:spPr bwMode="auto">
            <a:xfrm>
              <a:off x="3302806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1" name="Line 81"/>
            <p:cNvSpPr>
              <a:spLocks noChangeShapeType="1"/>
            </p:cNvSpPr>
            <p:nvPr/>
          </p:nvSpPr>
          <p:spPr bwMode="auto">
            <a:xfrm>
              <a:off x="3356780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2" name="Line 82"/>
            <p:cNvSpPr>
              <a:spLocks noChangeShapeType="1"/>
            </p:cNvSpPr>
            <p:nvPr/>
          </p:nvSpPr>
          <p:spPr bwMode="auto">
            <a:xfrm>
              <a:off x="3420280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3" name="Line 83"/>
            <p:cNvSpPr>
              <a:spLocks noChangeShapeType="1"/>
            </p:cNvSpPr>
            <p:nvPr/>
          </p:nvSpPr>
          <p:spPr bwMode="auto">
            <a:xfrm>
              <a:off x="3471080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4" name="Line 84"/>
            <p:cNvSpPr>
              <a:spLocks noChangeShapeType="1"/>
            </p:cNvSpPr>
            <p:nvPr/>
          </p:nvSpPr>
          <p:spPr bwMode="auto">
            <a:xfrm>
              <a:off x="3534580" y="68561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2724957" y="6592674"/>
              <a:ext cx="847726" cy="165100"/>
            </a:xfrm>
            <a:custGeom>
              <a:avLst/>
              <a:gdLst>
                <a:gd name="T0" fmla="*/ 1143 w 1181"/>
                <a:gd name="T1" fmla="*/ 1 h 235"/>
                <a:gd name="T2" fmla="*/ 1158 w 1181"/>
                <a:gd name="T3" fmla="*/ 2 h 235"/>
                <a:gd name="T4" fmla="*/ 1169 w 1181"/>
                <a:gd name="T5" fmla="*/ 10 h 235"/>
                <a:gd name="T6" fmla="*/ 1177 w 1181"/>
                <a:gd name="T7" fmla="*/ 21 h 235"/>
                <a:gd name="T8" fmla="*/ 1178 w 1181"/>
                <a:gd name="T9" fmla="*/ 36 h 235"/>
                <a:gd name="T10" fmla="*/ 1169 w 1181"/>
                <a:gd name="T11" fmla="*/ 186 h 235"/>
                <a:gd name="T12" fmla="*/ 1165 w 1181"/>
                <a:gd name="T13" fmla="*/ 201 h 235"/>
                <a:gd name="T14" fmla="*/ 1156 w 1181"/>
                <a:gd name="T15" fmla="*/ 212 h 235"/>
                <a:gd name="T16" fmla="*/ 1143 w 1181"/>
                <a:gd name="T17" fmla="*/ 225 h 235"/>
                <a:gd name="T18" fmla="*/ 1129 w 1181"/>
                <a:gd name="T19" fmla="*/ 234 h 235"/>
                <a:gd name="T20" fmla="*/ 49 w 1181"/>
                <a:gd name="T21" fmla="*/ 234 h 235"/>
                <a:gd name="T22" fmla="*/ 35 w 1181"/>
                <a:gd name="T23" fmla="*/ 225 h 235"/>
                <a:gd name="T24" fmla="*/ 22 w 1181"/>
                <a:gd name="T25" fmla="*/ 215 h 235"/>
                <a:gd name="T26" fmla="*/ 13 w 1181"/>
                <a:gd name="T27" fmla="*/ 202 h 235"/>
                <a:gd name="T28" fmla="*/ 9 w 1181"/>
                <a:gd name="T29" fmla="*/ 187 h 235"/>
                <a:gd name="T30" fmla="*/ 0 w 1181"/>
                <a:gd name="T31" fmla="*/ 37 h 235"/>
                <a:gd name="T32" fmla="*/ 3 w 1181"/>
                <a:gd name="T33" fmla="*/ 23 h 235"/>
                <a:gd name="T34" fmla="*/ 10 w 1181"/>
                <a:gd name="T35" fmla="*/ 11 h 235"/>
                <a:gd name="T36" fmla="*/ 22 w 1181"/>
                <a:gd name="T37" fmla="*/ 4 h 235"/>
                <a:gd name="T38" fmla="*/ 36 w 1181"/>
                <a:gd name="T39" fmla="*/ 2 h 235"/>
                <a:gd name="T40" fmla="*/ 1143 w 1181"/>
                <a:gd name="T41" fmla="*/ 2 h 235"/>
                <a:gd name="T42" fmla="*/ 1143 w 1181"/>
                <a:gd name="T43" fmla="*/ 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35">
                  <a:moveTo>
                    <a:pt x="1143" y="1"/>
                  </a:moveTo>
                  <a:cubicBezTo>
                    <a:pt x="1149" y="1"/>
                    <a:pt x="1153" y="0"/>
                    <a:pt x="1158" y="2"/>
                  </a:cubicBezTo>
                  <a:cubicBezTo>
                    <a:pt x="1162" y="3"/>
                    <a:pt x="1166" y="7"/>
                    <a:pt x="1169" y="10"/>
                  </a:cubicBezTo>
                  <a:cubicBezTo>
                    <a:pt x="1171" y="12"/>
                    <a:pt x="1175" y="16"/>
                    <a:pt x="1177" y="21"/>
                  </a:cubicBezTo>
                  <a:cubicBezTo>
                    <a:pt x="1178" y="25"/>
                    <a:pt x="1180" y="30"/>
                    <a:pt x="1178" y="36"/>
                  </a:cubicBezTo>
                  <a:lnTo>
                    <a:pt x="1169" y="186"/>
                  </a:lnTo>
                  <a:cubicBezTo>
                    <a:pt x="1169" y="192"/>
                    <a:pt x="1168" y="196"/>
                    <a:pt x="1165" y="201"/>
                  </a:cubicBezTo>
                  <a:cubicBezTo>
                    <a:pt x="1162" y="205"/>
                    <a:pt x="1159" y="209"/>
                    <a:pt x="1156" y="212"/>
                  </a:cubicBezTo>
                  <a:cubicBezTo>
                    <a:pt x="1152" y="215"/>
                    <a:pt x="1149" y="224"/>
                    <a:pt x="1143" y="225"/>
                  </a:cubicBezTo>
                  <a:cubicBezTo>
                    <a:pt x="1139" y="227"/>
                    <a:pt x="1133" y="234"/>
                    <a:pt x="1129" y="234"/>
                  </a:cubicBezTo>
                  <a:lnTo>
                    <a:pt x="49" y="234"/>
                  </a:lnTo>
                  <a:cubicBezTo>
                    <a:pt x="44" y="234"/>
                    <a:pt x="39" y="228"/>
                    <a:pt x="35" y="225"/>
                  </a:cubicBezTo>
                  <a:cubicBezTo>
                    <a:pt x="31" y="224"/>
                    <a:pt x="26" y="218"/>
                    <a:pt x="22" y="215"/>
                  </a:cubicBezTo>
                  <a:cubicBezTo>
                    <a:pt x="17" y="212"/>
                    <a:pt x="14" y="206"/>
                    <a:pt x="13" y="202"/>
                  </a:cubicBezTo>
                  <a:cubicBezTo>
                    <a:pt x="10" y="198"/>
                    <a:pt x="10" y="192"/>
                    <a:pt x="9" y="187"/>
                  </a:cubicBezTo>
                  <a:lnTo>
                    <a:pt x="0" y="37"/>
                  </a:lnTo>
                  <a:cubicBezTo>
                    <a:pt x="0" y="31"/>
                    <a:pt x="0" y="27"/>
                    <a:pt x="3" y="23"/>
                  </a:cubicBezTo>
                  <a:cubicBezTo>
                    <a:pt x="4" y="18"/>
                    <a:pt x="7" y="14"/>
                    <a:pt x="10" y="11"/>
                  </a:cubicBezTo>
                  <a:cubicBezTo>
                    <a:pt x="13" y="8"/>
                    <a:pt x="17" y="7"/>
                    <a:pt x="22" y="4"/>
                  </a:cubicBezTo>
                  <a:cubicBezTo>
                    <a:pt x="26" y="2"/>
                    <a:pt x="32" y="2"/>
                    <a:pt x="36" y="2"/>
                  </a:cubicBezTo>
                  <a:lnTo>
                    <a:pt x="1143" y="2"/>
                  </a:lnTo>
                  <a:lnTo>
                    <a:pt x="1143" y="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3445680" y="6500599"/>
              <a:ext cx="117476" cy="95250"/>
            </a:xfrm>
            <a:custGeom>
              <a:avLst/>
              <a:gdLst>
                <a:gd name="T0" fmla="*/ 19 w 168"/>
                <a:gd name="T1" fmla="*/ 8 h 136"/>
                <a:gd name="T2" fmla="*/ 160 w 168"/>
                <a:gd name="T3" fmla="*/ 129 h 136"/>
                <a:gd name="T4" fmla="*/ 155 w 168"/>
                <a:gd name="T5" fmla="*/ 127 h 136"/>
                <a:gd name="T6" fmla="*/ 149 w 168"/>
                <a:gd name="T7" fmla="*/ 126 h 136"/>
                <a:gd name="T8" fmla="*/ 142 w 168"/>
                <a:gd name="T9" fmla="*/ 126 h 136"/>
                <a:gd name="T10" fmla="*/ 0 w 168"/>
                <a:gd name="T11" fmla="*/ 0 h 136"/>
                <a:gd name="T12" fmla="*/ 6 w 168"/>
                <a:gd name="T13" fmla="*/ 0 h 136"/>
                <a:gd name="T14" fmla="*/ 10 w 168"/>
                <a:gd name="T15" fmla="*/ 2 h 136"/>
                <a:gd name="T16" fmla="*/ 15 w 168"/>
                <a:gd name="T17" fmla="*/ 3 h 136"/>
                <a:gd name="T18" fmla="*/ 19 w 168"/>
                <a:gd name="T19" fmla="*/ 8 h 136"/>
                <a:gd name="T20" fmla="*/ 163 w 168"/>
                <a:gd name="T21" fmla="*/ 132 h 136"/>
                <a:gd name="T22" fmla="*/ 160 w 168"/>
                <a:gd name="T23" fmla="*/ 129 h 136"/>
                <a:gd name="T24" fmla="*/ 161 w 168"/>
                <a:gd name="T25" fmla="*/ 130 h 136"/>
                <a:gd name="T26" fmla="*/ 163 w 168"/>
                <a:gd name="T27" fmla="*/ 132 h 136"/>
                <a:gd name="T28" fmla="*/ 167 w 168"/>
                <a:gd name="T29" fmla="*/ 135 h 136"/>
                <a:gd name="T30" fmla="*/ 163 w 168"/>
                <a:gd name="T31" fmla="*/ 132 h 136"/>
                <a:gd name="T32" fmla="*/ 167 w 168"/>
                <a:gd name="T33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136">
                  <a:moveTo>
                    <a:pt x="19" y="8"/>
                  </a:moveTo>
                  <a:lnTo>
                    <a:pt x="160" y="129"/>
                  </a:lnTo>
                  <a:cubicBezTo>
                    <a:pt x="158" y="128"/>
                    <a:pt x="156" y="128"/>
                    <a:pt x="155" y="127"/>
                  </a:cubicBezTo>
                  <a:cubicBezTo>
                    <a:pt x="153" y="125"/>
                    <a:pt x="150" y="126"/>
                    <a:pt x="149" y="126"/>
                  </a:cubicBezTo>
                  <a:lnTo>
                    <a:pt x="142" y="126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9" y="0"/>
                    <a:pt x="8" y="2"/>
                    <a:pt x="10" y="2"/>
                  </a:cubicBezTo>
                  <a:cubicBezTo>
                    <a:pt x="11" y="2"/>
                    <a:pt x="13" y="3"/>
                    <a:pt x="15" y="3"/>
                  </a:cubicBezTo>
                  <a:cubicBezTo>
                    <a:pt x="18" y="5"/>
                    <a:pt x="19" y="6"/>
                    <a:pt x="19" y="8"/>
                  </a:cubicBezTo>
                  <a:close/>
                  <a:moveTo>
                    <a:pt x="163" y="132"/>
                  </a:moveTo>
                  <a:lnTo>
                    <a:pt x="160" y="129"/>
                  </a:lnTo>
                  <a:cubicBezTo>
                    <a:pt x="160" y="129"/>
                    <a:pt x="161" y="129"/>
                    <a:pt x="161" y="130"/>
                  </a:cubicBezTo>
                  <a:lnTo>
                    <a:pt x="163" y="132"/>
                  </a:lnTo>
                  <a:close/>
                  <a:moveTo>
                    <a:pt x="167" y="135"/>
                  </a:moveTo>
                  <a:lnTo>
                    <a:pt x="163" y="132"/>
                  </a:lnTo>
                  <a:cubicBezTo>
                    <a:pt x="165" y="133"/>
                    <a:pt x="166" y="134"/>
                    <a:pt x="167" y="13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7" name="Freeform 116"/>
            <p:cNvSpPr>
              <a:spLocks noChangeArrowheads="1"/>
            </p:cNvSpPr>
            <p:nvPr/>
          </p:nvSpPr>
          <p:spPr bwMode="auto">
            <a:xfrm>
              <a:off x="2734480" y="6500598"/>
              <a:ext cx="117476" cy="92076"/>
            </a:xfrm>
            <a:custGeom>
              <a:avLst/>
              <a:gdLst>
                <a:gd name="T0" fmla="*/ 0 w 167"/>
                <a:gd name="T1" fmla="*/ 133 h 134"/>
                <a:gd name="T2" fmla="*/ 1 w 167"/>
                <a:gd name="T3" fmla="*/ 132 h 134"/>
                <a:gd name="T4" fmla="*/ 0 w 167"/>
                <a:gd name="T5" fmla="*/ 133 h 134"/>
                <a:gd name="T6" fmla="*/ 147 w 167"/>
                <a:gd name="T7" fmla="*/ 6 h 134"/>
                <a:gd name="T8" fmla="*/ 152 w 167"/>
                <a:gd name="T9" fmla="*/ 3 h 134"/>
                <a:gd name="T10" fmla="*/ 156 w 167"/>
                <a:gd name="T11" fmla="*/ 1 h 134"/>
                <a:gd name="T12" fmla="*/ 160 w 167"/>
                <a:gd name="T13" fmla="*/ 0 h 134"/>
                <a:gd name="T14" fmla="*/ 166 w 167"/>
                <a:gd name="T15" fmla="*/ 0 h 134"/>
                <a:gd name="T16" fmla="*/ 25 w 167"/>
                <a:gd name="T17" fmla="*/ 125 h 134"/>
                <a:gd name="T18" fmla="*/ 18 w 167"/>
                <a:gd name="T19" fmla="*/ 125 h 134"/>
                <a:gd name="T20" fmla="*/ 10 w 167"/>
                <a:gd name="T21" fmla="*/ 127 h 134"/>
                <a:gd name="T22" fmla="*/ 4 w 167"/>
                <a:gd name="T23" fmla="*/ 130 h 134"/>
                <a:gd name="T24" fmla="*/ 1 w 167"/>
                <a:gd name="T25" fmla="*/ 131 h 134"/>
                <a:gd name="T26" fmla="*/ 147 w 167"/>
                <a:gd name="T27" fmla="*/ 6 h 134"/>
                <a:gd name="T28" fmla="*/ 1 w 167"/>
                <a:gd name="T29" fmla="*/ 132 h 134"/>
                <a:gd name="T30" fmla="*/ 1 w 167"/>
                <a:gd name="T31" fmla="*/ 131 h 134"/>
                <a:gd name="T32" fmla="*/ 1 w 167"/>
                <a:gd name="T33" fmla="*/ 1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34">
                  <a:moveTo>
                    <a:pt x="0" y="133"/>
                  </a:moveTo>
                  <a:cubicBezTo>
                    <a:pt x="0" y="132"/>
                    <a:pt x="1" y="132"/>
                    <a:pt x="1" y="132"/>
                  </a:cubicBezTo>
                  <a:lnTo>
                    <a:pt x="0" y="133"/>
                  </a:lnTo>
                  <a:close/>
                  <a:moveTo>
                    <a:pt x="147" y="6"/>
                  </a:moveTo>
                  <a:cubicBezTo>
                    <a:pt x="149" y="4"/>
                    <a:pt x="150" y="4"/>
                    <a:pt x="152" y="3"/>
                  </a:cubicBezTo>
                  <a:cubicBezTo>
                    <a:pt x="153" y="1"/>
                    <a:pt x="154" y="1"/>
                    <a:pt x="156" y="1"/>
                  </a:cubicBezTo>
                  <a:cubicBezTo>
                    <a:pt x="157" y="1"/>
                    <a:pt x="159" y="0"/>
                    <a:pt x="160" y="0"/>
                  </a:cubicBezTo>
                  <a:lnTo>
                    <a:pt x="166" y="0"/>
                  </a:lnTo>
                  <a:lnTo>
                    <a:pt x="25" y="125"/>
                  </a:lnTo>
                  <a:lnTo>
                    <a:pt x="18" y="125"/>
                  </a:lnTo>
                  <a:cubicBezTo>
                    <a:pt x="15" y="125"/>
                    <a:pt x="13" y="127"/>
                    <a:pt x="10" y="127"/>
                  </a:cubicBezTo>
                  <a:cubicBezTo>
                    <a:pt x="9" y="128"/>
                    <a:pt x="6" y="128"/>
                    <a:pt x="4" y="130"/>
                  </a:cubicBezTo>
                  <a:cubicBezTo>
                    <a:pt x="4" y="130"/>
                    <a:pt x="3" y="130"/>
                    <a:pt x="1" y="131"/>
                  </a:cubicBezTo>
                  <a:lnTo>
                    <a:pt x="147" y="6"/>
                  </a:lnTo>
                  <a:close/>
                  <a:moveTo>
                    <a:pt x="1" y="132"/>
                  </a:moveTo>
                  <a:cubicBezTo>
                    <a:pt x="1" y="131"/>
                    <a:pt x="1" y="131"/>
                    <a:pt x="1" y="131"/>
                  </a:cubicBezTo>
                  <a:lnTo>
                    <a:pt x="1" y="1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8" name="Freeform 117"/>
            <p:cNvSpPr>
              <a:spLocks noChangeArrowheads="1"/>
            </p:cNvSpPr>
            <p:nvPr/>
          </p:nvSpPr>
          <p:spPr bwMode="auto">
            <a:xfrm>
              <a:off x="2753531" y="6510125"/>
              <a:ext cx="793750" cy="82550"/>
            </a:xfrm>
            <a:custGeom>
              <a:avLst/>
              <a:gdLst>
                <a:gd name="T0" fmla="*/ 0 w 1106"/>
                <a:gd name="T1" fmla="*/ 117 h 118"/>
                <a:gd name="T2" fmla="*/ 141 w 1106"/>
                <a:gd name="T3" fmla="*/ 0 h 118"/>
                <a:gd name="T4" fmla="*/ 964 w 1106"/>
                <a:gd name="T5" fmla="*/ 0 h 118"/>
                <a:gd name="T6" fmla="*/ 1105 w 1106"/>
                <a:gd name="T7" fmla="*/ 117 h 118"/>
                <a:gd name="T8" fmla="*/ 0 w 1106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8">
                  <a:moveTo>
                    <a:pt x="0" y="117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17"/>
                  </a:lnTo>
                  <a:lnTo>
                    <a:pt x="0" y="117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19" name="Freeform 118"/>
            <p:cNvSpPr>
              <a:spLocks noChangeArrowheads="1"/>
            </p:cNvSpPr>
            <p:nvPr/>
          </p:nvSpPr>
          <p:spPr bwMode="auto">
            <a:xfrm>
              <a:off x="3109131" y="6630775"/>
              <a:ext cx="82550" cy="82550"/>
            </a:xfrm>
            <a:custGeom>
              <a:avLst/>
              <a:gdLst>
                <a:gd name="T0" fmla="*/ 117 w 118"/>
                <a:gd name="T1" fmla="*/ 58 h 117"/>
                <a:gd name="T2" fmla="*/ 109 w 118"/>
                <a:gd name="T3" fmla="*/ 87 h 117"/>
                <a:gd name="T4" fmla="*/ 88 w 118"/>
                <a:gd name="T5" fmla="*/ 109 h 117"/>
                <a:gd name="T6" fmla="*/ 59 w 118"/>
                <a:gd name="T7" fmla="*/ 116 h 117"/>
                <a:gd name="T8" fmla="*/ 29 w 118"/>
                <a:gd name="T9" fmla="*/ 109 h 117"/>
                <a:gd name="T10" fmla="*/ 8 w 118"/>
                <a:gd name="T11" fmla="*/ 87 h 117"/>
                <a:gd name="T12" fmla="*/ 0 w 118"/>
                <a:gd name="T13" fmla="*/ 58 h 117"/>
                <a:gd name="T14" fmla="*/ 8 w 118"/>
                <a:gd name="T15" fmla="*/ 29 h 117"/>
                <a:gd name="T16" fmla="*/ 29 w 118"/>
                <a:gd name="T17" fmla="*/ 8 h 117"/>
                <a:gd name="T18" fmla="*/ 59 w 118"/>
                <a:gd name="T19" fmla="*/ 0 h 117"/>
                <a:gd name="T20" fmla="*/ 88 w 118"/>
                <a:gd name="T21" fmla="*/ 8 h 117"/>
                <a:gd name="T22" fmla="*/ 109 w 118"/>
                <a:gd name="T23" fmla="*/ 29 h 117"/>
                <a:gd name="T24" fmla="*/ 117 w 118"/>
                <a:gd name="T25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7">
                  <a:moveTo>
                    <a:pt x="117" y="58"/>
                  </a:moveTo>
                  <a:cubicBezTo>
                    <a:pt x="117" y="69"/>
                    <a:pt x="114" y="77"/>
                    <a:pt x="109" y="87"/>
                  </a:cubicBezTo>
                  <a:cubicBezTo>
                    <a:pt x="104" y="96"/>
                    <a:pt x="97" y="103"/>
                    <a:pt x="88" y="109"/>
                  </a:cubicBezTo>
                  <a:cubicBezTo>
                    <a:pt x="78" y="114"/>
                    <a:pt x="69" y="116"/>
                    <a:pt x="59" y="116"/>
                  </a:cubicBezTo>
                  <a:cubicBezTo>
                    <a:pt x="48" y="116"/>
                    <a:pt x="38" y="114"/>
                    <a:pt x="29" y="109"/>
                  </a:cubicBezTo>
                  <a:cubicBezTo>
                    <a:pt x="19" y="103"/>
                    <a:pt x="13" y="96"/>
                    <a:pt x="8" y="87"/>
                  </a:cubicBezTo>
                  <a:cubicBezTo>
                    <a:pt x="3" y="77"/>
                    <a:pt x="0" y="69"/>
                    <a:pt x="0" y="58"/>
                  </a:cubicBezTo>
                  <a:cubicBezTo>
                    <a:pt x="0" y="47"/>
                    <a:pt x="3" y="38"/>
                    <a:pt x="8" y="29"/>
                  </a:cubicBezTo>
                  <a:cubicBezTo>
                    <a:pt x="13" y="20"/>
                    <a:pt x="19" y="13"/>
                    <a:pt x="29" y="8"/>
                  </a:cubicBezTo>
                  <a:cubicBezTo>
                    <a:pt x="38" y="2"/>
                    <a:pt x="48" y="0"/>
                    <a:pt x="59" y="0"/>
                  </a:cubicBezTo>
                  <a:cubicBezTo>
                    <a:pt x="69" y="0"/>
                    <a:pt x="78" y="2"/>
                    <a:pt x="88" y="8"/>
                  </a:cubicBezTo>
                  <a:cubicBezTo>
                    <a:pt x="97" y="13"/>
                    <a:pt x="104" y="20"/>
                    <a:pt x="109" y="29"/>
                  </a:cubicBezTo>
                  <a:cubicBezTo>
                    <a:pt x="114" y="38"/>
                    <a:pt x="117" y="47"/>
                    <a:pt x="117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0" name="Line 90"/>
            <p:cNvSpPr>
              <a:spLocks noChangeShapeType="1"/>
            </p:cNvSpPr>
            <p:nvPr/>
          </p:nvSpPr>
          <p:spPr bwMode="auto">
            <a:xfrm>
              <a:off x="2778930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1" name="Line 91"/>
            <p:cNvSpPr>
              <a:spLocks noChangeShapeType="1"/>
            </p:cNvSpPr>
            <p:nvPr/>
          </p:nvSpPr>
          <p:spPr bwMode="auto">
            <a:xfrm>
              <a:off x="2842430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2" name="Line 92"/>
            <p:cNvSpPr>
              <a:spLocks noChangeShapeType="1"/>
            </p:cNvSpPr>
            <p:nvPr/>
          </p:nvSpPr>
          <p:spPr bwMode="auto">
            <a:xfrm>
              <a:off x="2883706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3" name="Line 93"/>
            <p:cNvSpPr>
              <a:spLocks noChangeShapeType="1"/>
            </p:cNvSpPr>
            <p:nvPr/>
          </p:nvSpPr>
          <p:spPr bwMode="auto">
            <a:xfrm>
              <a:off x="2937680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4" name="Line 94"/>
            <p:cNvSpPr>
              <a:spLocks noChangeShapeType="1"/>
            </p:cNvSpPr>
            <p:nvPr/>
          </p:nvSpPr>
          <p:spPr bwMode="auto">
            <a:xfrm>
              <a:off x="2998006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5" name="Line 95"/>
            <p:cNvSpPr>
              <a:spLocks noChangeShapeType="1"/>
            </p:cNvSpPr>
            <p:nvPr/>
          </p:nvSpPr>
          <p:spPr bwMode="auto">
            <a:xfrm>
              <a:off x="3051980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6" name="Line 96"/>
            <p:cNvSpPr>
              <a:spLocks noChangeShapeType="1"/>
            </p:cNvSpPr>
            <p:nvPr/>
          </p:nvSpPr>
          <p:spPr bwMode="auto">
            <a:xfrm>
              <a:off x="3252006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7" name="Line 97"/>
            <p:cNvSpPr>
              <a:spLocks noChangeShapeType="1"/>
            </p:cNvSpPr>
            <p:nvPr/>
          </p:nvSpPr>
          <p:spPr bwMode="auto">
            <a:xfrm>
              <a:off x="3302806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8" name="Line 98"/>
            <p:cNvSpPr>
              <a:spLocks noChangeShapeType="1"/>
            </p:cNvSpPr>
            <p:nvPr/>
          </p:nvSpPr>
          <p:spPr bwMode="auto">
            <a:xfrm>
              <a:off x="3356780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29" name="Line 99"/>
            <p:cNvSpPr>
              <a:spLocks noChangeShapeType="1"/>
            </p:cNvSpPr>
            <p:nvPr/>
          </p:nvSpPr>
          <p:spPr bwMode="auto">
            <a:xfrm>
              <a:off x="3420280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0" name="Line 100"/>
            <p:cNvSpPr>
              <a:spLocks noChangeShapeType="1"/>
            </p:cNvSpPr>
            <p:nvPr/>
          </p:nvSpPr>
          <p:spPr bwMode="auto">
            <a:xfrm>
              <a:off x="3471080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1" name="Line 101"/>
            <p:cNvSpPr>
              <a:spLocks noChangeShapeType="1"/>
            </p:cNvSpPr>
            <p:nvPr/>
          </p:nvSpPr>
          <p:spPr bwMode="auto">
            <a:xfrm>
              <a:off x="3534580" y="663394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2724957" y="6379948"/>
              <a:ext cx="847726" cy="152400"/>
            </a:xfrm>
            <a:custGeom>
              <a:avLst/>
              <a:gdLst>
                <a:gd name="T0" fmla="*/ 1143 w 1181"/>
                <a:gd name="T1" fmla="*/ 3 h 216"/>
                <a:gd name="T2" fmla="*/ 1158 w 1181"/>
                <a:gd name="T3" fmla="*/ 2 h 216"/>
                <a:gd name="T4" fmla="*/ 1169 w 1181"/>
                <a:gd name="T5" fmla="*/ 8 h 216"/>
                <a:gd name="T6" fmla="*/ 1177 w 1181"/>
                <a:gd name="T7" fmla="*/ 19 h 216"/>
                <a:gd name="T8" fmla="*/ 1178 w 1181"/>
                <a:gd name="T9" fmla="*/ 34 h 216"/>
                <a:gd name="T10" fmla="*/ 1169 w 1181"/>
                <a:gd name="T11" fmla="*/ 184 h 216"/>
                <a:gd name="T12" fmla="*/ 1165 w 1181"/>
                <a:gd name="T13" fmla="*/ 199 h 216"/>
                <a:gd name="T14" fmla="*/ 1156 w 1181"/>
                <a:gd name="T15" fmla="*/ 210 h 216"/>
                <a:gd name="T16" fmla="*/ 1143 w 1181"/>
                <a:gd name="T17" fmla="*/ 212 h 216"/>
                <a:gd name="T18" fmla="*/ 1129 w 1181"/>
                <a:gd name="T19" fmla="*/ 209 h 216"/>
                <a:gd name="T20" fmla="*/ 49 w 1181"/>
                <a:gd name="T21" fmla="*/ 209 h 216"/>
                <a:gd name="T22" fmla="*/ 35 w 1181"/>
                <a:gd name="T23" fmla="*/ 212 h 216"/>
                <a:gd name="T24" fmla="*/ 22 w 1181"/>
                <a:gd name="T25" fmla="*/ 207 h 216"/>
                <a:gd name="T26" fmla="*/ 13 w 1181"/>
                <a:gd name="T27" fmla="*/ 197 h 216"/>
                <a:gd name="T28" fmla="*/ 9 w 1181"/>
                <a:gd name="T29" fmla="*/ 184 h 216"/>
                <a:gd name="T30" fmla="*/ 0 w 1181"/>
                <a:gd name="T31" fmla="*/ 34 h 216"/>
                <a:gd name="T32" fmla="*/ 3 w 1181"/>
                <a:gd name="T33" fmla="*/ 19 h 216"/>
                <a:gd name="T34" fmla="*/ 10 w 1181"/>
                <a:gd name="T35" fmla="*/ 8 h 216"/>
                <a:gd name="T36" fmla="*/ 22 w 1181"/>
                <a:gd name="T37" fmla="*/ 3 h 216"/>
                <a:gd name="T38" fmla="*/ 36 w 1181"/>
                <a:gd name="T39" fmla="*/ 5 h 216"/>
                <a:gd name="T40" fmla="*/ 1143 w 1181"/>
                <a:gd name="T41" fmla="*/ 5 h 216"/>
                <a:gd name="T42" fmla="*/ 1143 w 1181"/>
                <a:gd name="T43" fmla="*/ 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16">
                  <a:moveTo>
                    <a:pt x="1143" y="3"/>
                  </a:moveTo>
                  <a:cubicBezTo>
                    <a:pt x="1149" y="3"/>
                    <a:pt x="1153" y="0"/>
                    <a:pt x="1158" y="2"/>
                  </a:cubicBezTo>
                  <a:cubicBezTo>
                    <a:pt x="1162" y="3"/>
                    <a:pt x="1166" y="5"/>
                    <a:pt x="1169" y="8"/>
                  </a:cubicBezTo>
                  <a:cubicBezTo>
                    <a:pt x="1171" y="10"/>
                    <a:pt x="1175" y="13"/>
                    <a:pt x="1177" y="19"/>
                  </a:cubicBezTo>
                  <a:cubicBezTo>
                    <a:pt x="1178" y="24"/>
                    <a:pt x="1180" y="28"/>
                    <a:pt x="1178" y="34"/>
                  </a:cubicBezTo>
                  <a:lnTo>
                    <a:pt x="1169" y="184"/>
                  </a:lnTo>
                  <a:cubicBezTo>
                    <a:pt x="1169" y="190"/>
                    <a:pt x="1168" y="194"/>
                    <a:pt x="1165" y="199"/>
                  </a:cubicBezTo>
                  <a:cubicBezTo>
                    <a:pt x="1162" y="203"/>
                    <a:pt x="1159" y="207"/>
                    <a:pt x="1156" y="210"/>
                  </a:cubicBezTo>
                  <a:cubicBezTo>
                    <a:pt x="1152" y="213"/>
                    <a:pt x="1149" y="210"/>
                    <a:pt x="1143" y="212"/>
                  </a:cubicBezTo>
                  <a:cubicBezTo>
                    <a:pt x="1139" y="213"/>
                    <a:pt x="1133" y="209"/>
                    <a:pt x="1129" y="209"/>
                  </a:cubicBezTo>
                  <a:lnTo>
                    <a:pt x="49" y="209"/>
                  </a:lnTo>
                  <a:cubicBezTo>
                    <a:pt x="44" y="209"/>
                    <a:pt x="39" y="215"/>
                    <a:pt x="35" y="212"/>
                  </a:cubicBezTo>
                  <a:cubicBezTo>
                    <a:pt x="31" y="210"/>
                    <a:pt x="26" y="210"/>
                    <a:pt x="22" y="207"/>
                  </a:cubicBezTo>
                  <a:cubicBezTo>
                    <a:pt x="17" y="204"/>
                    <a:pt x="14" y="201"/>
                    <a:pt x="13" y="197"/>
                  </a:cubicBezTo>
                  <a:cubicBezTo>
                    <a:pt x="10" y="193"/>
                    <a:pt x="10" y="188"/>
                    <a:pt x="9" y="184"/>
                  </a:cubicBezTo>
                  <a:lnTo>
                    <a:pt x="0" y="34"/>
                  </a:lnTo>
                  <a:cubicBezTo>
                    <a:pt x="0" y="28"/>
                    <a:pt x="0" y="24"/>
                    <a:pt x="3" y="19"/>
                  </a:cubicBezTo>
                  <a:cubicBezTo>
                    <a:pt x="4" y="15"/>
                    <a:pt x="7" y="10"/>
                    <a:pt x="10" y="8"/>
                  </a:cubicBezTo>
                  <a:cubicBezTo>
                    <a:pt x="13" y="5"/>
                    <a:pt x="17" y="6"/>
                    <a:pt x="22" y="3"/>
                  </a:cubicBezTo>
                  <a:cubicBezTo>
                    <a:pt x="26" y="2"/>
                    <a:pt x="32" y="5"/>
                    <a:pt x="36" y="5"/>
                  </a:cubicBezTo>
                  <a:lnTo>
                    <a:pt x="1143" y="5"/>
                  </a:lnTo>
                  <a:lnTo>
                    <a:pt x="1143" y="3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3445680" y="6287875"/>
              <a:ext cx="117476" cy="95250"/>
            </a:xfrm>
            <a:custGeom>
              <a:avLst/>
              <a:gdLst>
                <a:gd name="T0" fmla="*/ 19 w 168"/>
                <a:gd name="T1" fmla="*/ 7 h 135"/>
                <a:gd name="T2" fmla="*/ 163 w 168"/>
                <a:gd name="T3" fmla="*/ 131 h 135"/>
                <a:gd name="T4" fmla="*/ 161 w 168"/>
                <a:gd name="T5" fmla="*/ 130 h 135"/>
                <a:gd name="T6" fmla="*/ 155 w 168"/>
                <a:gd name="T7" fmla="*/ 127 h 135"/>
                <a:gd name="T8" fmla="*/ 149 w 168"/>
                <a:gd name="T9" fmla="*/ 125 h 135"/>
                <a:gd name="T10" fmla="*/ 142 w 168"/>
                <a:gd name="T11" fmla="*/ 125 h 135"/>
                <a:gd name="T12" fmla="*/ 0 w 168"/>
                <a:gd name="T13" fmla="*/ 0 h 135"/>
                <a:gd name="T14" fmla="*/ 6 w 168"/>
                <a:gd name="T15" fmla="*/ 0 h 135"/>
                <a:gd name="T16" fmla="*/ 10 w 168"/>
                <a:gd name="T17" fmla="*/ 1 h 135"/>
                <a:gd name="T18" fmla="*/ 15 w 168"/>
                <a:gd name="T19" fmla="*/ 3 h 135"/>
                <a:gd name="T20" fmla="*/ 19 w 168"/>
                <a:gd name="T21" fmla="*/ 7 h 135"/>
                <a:gd name="T22" fmla="*/ 167 w 168"/>
                <a:gd name="T23" fmla="*/ 134 h 135"/>
                <a:gd name="T24" fmla="*/ 163 w 168"/>
                <a:gd name="T25" fmla="*/ 131 h 135"/>
                <a:gd name="T26" fmla="*/ 167 w 168"/>
                <a:gd name="T2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35">
                  <a:moveTo>
                    <a:pt x="19" y="7"/>
                  </a:moveTo>
                  <a:lnTo>
                    <a:pt x="163" y="131"/>
                  </a:lnTo>
                  <a:cubicBezTo>
                    <a:pt x="162" y="131"/>
                    <a:pt x="162" y="130"/>
                    <a:pt x="161" y="130"/>
                  </a:cubicBezTo>
                  <a:cubicBezTo>
                    <a:pt x="158" y="128"/>
                    <a:pt x="156" y="128"/>
                    <a:pt x="155" y="127"/>
                  </a:cubicBezTo>
                  <a:cubicBezTo>
                    <a:pt x="153" y="125"/>
                    <a:pt x="150" y="125"/>
                    <a:pt x="149" y="125"/>
                  </a:cubicBezTo>
                  <a:lnTo>
                    <a:pt x="142" y="125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8" y="0"/>
                    <a:pt x="8" y="1"/>
                    <a:pt x="10" y="1"/>
                  </a:cubicBezTo>
                  <a:cubicBezTo>
                    <a:pt x="11" y="1"/>
                    <a:pt x="13" y="3"/>
                    <a:pt x="15" y="3"/>
                  </a:cubicBezTo>
                  <a:cubicBezTo>
                    <a:pt x="18" y="4"/>
                    <a:pt x="19" y="6"/>
                    <a:pt x="19" y="7"/>
                  </a:cubicBez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2734480" y="6287874"/>
              <a:ext cx="117476" cy="92076"/>
            </a:xfrm>
            <a:custGeom>
              <a:avLst/>
              <a:gdLst>
                <a:gd name="T0" fmla="*/ 0 w 167"/>
                <a:gd name="T1" fmla="*/ 133 h 134"/>
                <a:gd name="T2" fmla="*/ 1 w 167"/>
                <a:gd name="T3" fmla="*/ 132 h 134"/>
                <a:gd name="T4" fmla="*/ 0 w 167"/>
                <a:gd name="T5" fmla="*/ 133 h 134"/>
                <a:gd name="T6" fmla="*/ 147 w 167"/>
                <a:gd name="T7" fmla="*/ 6 h 134"/>
                <a:gd name="T8" fmla="*/ 152 w 167"/>
                <a:gd name="T9" fmla="*/ 3 h 134"/>
                <a:gd name="T10" fmla="*/ 156 w 167"/>
                <a:gd name="T11" fmla="*/ 2 h 134"/>
                <a:gd name="T12" fmla="*/ 160 w 167"/>
                <a:gd name="T13" fmla="*/ 0 h 134"/>
                <a:gd name="T14" fmla="*/ 166 w 167"/>
                <a:gd name="T15" fmla="*/ 0 h 134"/>
                <a:gd name="T16" fmla="*/ 25 w 167"/>
                <a:gd name="T17" fmla="*/ 126 h 134"/>
                <a:gd name="T18" fmla="*/ 18 w 167"/>
                <a:gd name="T19" fmla="*/ 126 h 134"/>
                <a:gd name="T20" fmla="*/ 10 w 167"/>
                <a:gd name="T21" fmla="*/ 127 h 134"/>
                <a:gd name="T22" fmla="*/ 4 w 167"/>
                <a:gd name="T23" fmla="*/ 130 h 134"/>
                <a:gd name="T24" fmla="*/ 1 w 167"/>
                <a:gd name="T25" fmla="*/ 131 h 134"/>
                <a:gd name="T26" fmla="*/ 147 w 167"/>
                <a:gd name="T27" fmla="*/ 6 h 134"/>
                <a:gd name="T28" fmla="*/ 1 w 167"/>
                <a:gd name="T29" fmla="*/ 132 h 134"/>
                <a:gd name="T30" fmla="*/ 1 w 167"/>
                <a:gd name="T31" fmla="*/ 131 h 134"/>
                <a:gd name="T32" fmla="*/ 1 w 167"/>
                <a:gd name="T33" fmla="*/ 1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34">
                  <a:moveTo>
                    <a:pt x="0" y="133"/>
                  </a:moveTo>
                  <a:lnTo>
                    <a:pt x="1" y="132"/>
                  </a:lnTo>
                  <a:cubicBezTo>
                    <a:pt x="1" y="133"/>
                    <a:pt x="0" y="133"/>
                    <a:pt x="0" y="133"/>
                  </a:cubicBezTo>
                  <a:close/>
                  <a:moveTo>
                    <a:pt x="147" y="6"/>
                  </a:moveTo>
                  <a:cubicBezTo>
                    <a:pt x="149" y="5"/>
                    <a:pt x="150" y="5"/>
                    <a:pt x="152" y="3"/>
                  </a:cubicBezTo>
                  <a:cubicBezTo>
                    <a:pt x="153" y="2"/>
                    <a:pt x="154" y="2"/>
                    <a:pt x="156" y="2"/>
                  </a:cubicBezTo>
                  <a:cubicBezTo>
                    <a:pt x="157" y="2"/>
                    <a:pt x="159" y="0"/>
                    <a:pt x="160" y="0"/>
                  </a:cubicBezTo>
                  <a:lnTo>
                    <a:pt x="166" y="0"/>
                  </a:lnTo>
                  <a:lnTo>
                    <a:pt x="25" y="126"/>
                  </a:lnTo>
                  <a:lnTo>
                    <a:pt x="18" y="126"/>
                  </a:lnTo>
                  <a:cubicBezTo>
                    <a:pt x="15" y="126"/>
                    <a:pt x="13" y="127"/>
                    <a:pt x="10" y="127"/>
                  </a:cubicBezTo>
                  <a:cubicBezTo>
                    <a:pt x="9" y="129"/>
                    <a:pt x="6" y="129"/>
                    <a:pt x="4" y="130"/>
                  </a:cubicBezTo>
                  <a:cubicBezTo>
                    <a:pt x="4" y="130"/>
                    <a:pt x="3" y="130"/>
                    <a:pt x="1" y="131"/>
                  </a:cubicBezTo>
                  <a:lnTo>
                    <a:pt x="147" y="6"/>
                  </a:lnTo>
                  <a:close/>
                  <a:moveTo>
                    <a:pt x="1" y="132"/>
                  </a:moveTo>
                  <a:cubicBezTo>
                    <a:pt x="1" y="131"/>
                    <a:pt x="1" y="131"/>
                    <a:pt x="1" y="131"/>
                  </a:cubicBezTo>
                  <a:lnTo>
                    <a:pt x="1" y="1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2753531" y="6278348"/>
              <a:ext cx="793750" cy="101600"/>
            </a:xfrm>
            <a:custGeom>
              <a:avLst/>
              <a:gdLst>
                <a:gd name="T0" fmla="*/ 0 w 1106"/>
                <a:gd name="T1" fmla="*/ 146 h 147"/>
                <a:gd name="T2" fmla="*/ 141 w 1106"/>
                <a:gd name="T3" fmla="*/ 0 h 147"/>
                <a:gd name="T4" fmla="*/ 964 w 1106"/>
                <a:gd name="T5" fmla="*/ 0 h 147"/>
                <a:gd name="T6" fmla="*/ 1105 w 1106"/>
                <a:gd name="T7" fmla="*/ 146 h 147"/>
                <a:gd name="T8" fmla="*/ 0 w 1106"/>
                <a:gd name="T9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7">
                  <a:moveTo>
                    <a:pt x="0" y="146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46"/>
                  </a:lnTo>
                  <a:lnTo>
                    <a:pt x="0" y="146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6" name="Freeform 135"/>
            <p:cNvSpPr>
              <a:spLocks noChangeArrowheads="1"/>
            </p:cNvSpPr>
            <p:nvPr/>
          </p:nvSpPr>
          <p:spPr bwMode="auto">
            <a:xfrm>
              <a:off x="3109131" y="6414875"/>
              <a:ext cx="82550" cy="82550"/>
            </a:xfrm>
            <a:custGeom>
              <a:avLst/>
              <a:gdLst>
                <a:gd name="T0" fmla="*/ 117 w 118"/>
                <a:gd name="T1" fmla="*/ 59 h 118"/>
                <a:gd name="T2" fmla="*/ 109 w 118"/>
                <a:gd name="T3" fmla="*/ 88 h 118"/>
                <a:gd name="T4" fmla="*/ 88 w 118"/>
                <a:gd name="T5" fmla="*/ 109 h 118"/>
                <a:gd name="T6" fmla="*/ 59 w 118"/>
                <a:gd name="T7" fmla="*/ 117 h 118"/>
                <a:gd name="T8" fmla="*/ 29 w 118"/>
                <a:gd name="T9" fmla="*/ 109 h 118"/>
                <a:gd name="T10" fmla="*/ 8 w 118"/>
                <a:gd name="T11" fmla="*/ 88 h 118"/>
                <a:gd name="T12" fmla="*/ 0 w 118"/>
                <a:gd name="T13" fmla="*/ 59 h 118"/>
                <a:gd name="T14" fmla="*/ 8 w 118"/>
                <a:gd name="T15" fmla="*/ 29 h 118"/>
                <a:gd name="T16" fmla="*/ 29 w 118"/>
                <a:gd name="T17" fmla="*/ 8 h 118"/>
                <a:gd name="T18" fmla="*/ 59 w 118"/>
                <a:gd name="T19" fmla="*/ 0 h 118"/>
                <a:gd name="T20" fmla="*/ 88 w 118"/>
                <a:gd name="T21" fmla="*/ 8 h 118"/>
                <a:gd name="T22" fmla="*/ 109 w 118"/>
                <a:gd name="T23" fmla="*/ 29 h 118"/>
                <a:gd name="T24" fmla="*/ 117 w 118"/>
                <a:gd name="T25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8">
                  <a:moveTo>
                    <a:pt x="117" y="59"/>
                  </a:moveTo>
                  <a:cubicBezTo>
                    <a:pt x="117" y="69"/>
                    <a:pt x="114" y="79"/>
                    <a:pt x="109" y="88"/>
                  </a:cubicBezTo>
                  <a:cubicBezTo>
                    <a:pt x="104" y="97"/>
                    <a:pt x="97" y="103"/>
                    <a:pt x="88" y="109"/>
                  </a:cubicBezTo>
                  <a:cubicBezTo>
                    <a:pt x="78" y="114"/>
                    <a:pt x="69" y="117"/>
                    <a:pt x="59" y="117"/>
                  </a:cubicBezTo>
                  <a:cubicBezTo>
                    <a:pt x="48" y="117"/>
                    <a:pt x="38" y="114"/>
                    <a:pt x="29" y="109"/>
                  </a:cubicBezTo>
                  <a:cubicBezTo>
                    <a:pt x="19" y="103"/>
                    <a:pt x="13" y="97"/>
                    <a:pt x="8" y="88"/>
                  </a:cubicBezTo>
                  <a:cubicBezTo>
                    <a:pt x="3" y="79"/>
                    <a:pt x="0" y="69"/>
                    <a:pt x="0" y="59"/>
                  </a:cubicBezTo>
                  <a:cubicBezTo>
                    <a:pt x="0" y="48"/>
                    <a:pt x="3" y="38"/>
                    <a:pt x="8" y="29"/>
                  </a:cubicBezTo>
                  <a:cubicBezTo>
                    <a:pt x="13" y="19"/>
                    <a:pt x="19" y="13"/>
                    <a:pt x="29" y="8"/>
                  </a:cubicBezTo>
                  <a:cubicBezTo>
                    <a:pt x="38" y="2"/>
                    <a:pt x="48" y="0"/>
                    <a:pt x="59" y="0"/>
                  </a:cubicBezTo>
                  <a:cubicBezTo>
                    <a:pt x="69" y="0"/>
                    <a:pt x="78" y="2"/>
                    <a:pt x="88" y="8"/>
                  </a:cubicBezTo>
                  <a:cubicBezTo>
                    <a:pt x="97" y="13"/>
                    <a:pt x="104" y="19"/>
                    <a:pt x="109" y="29"/>
                  </a:cubicBezTo>
                  <a:cubicBezTo>
                    <a:pt x="114" y="38"/>
                    <a:pt x="117" y="48"/>
                    <a:pt x="117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7" name="Line 107"/>
            <p:cNvSpPr>
              <a:spLocks noChangeShapeType="1"/>
            </p:cNvSpPr>
            <p:nvPr/>
          </p:nvSpPr>
          <p:spPr bwMode="auto">
            <a:xfrm>
              <a:off x="2778930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8" name="Line 108"/>
            <p:cNvSpPr>
              <a:spLocks noChangeShapeType="1"/>
            </p:cNvSpPr>
            <p:nvPr/>
          </p:nvSpPr>
          <p:spPr bwMode="auto">
            <a:xfrm>
              <a:off x="2842430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39" name="Line 109"/>
            <p:cNvSpPr>
              <a:spLocks noChangeShapeType="1"/>
            </p:cNvSpPr>
            <p:nvPr/>
          </p:nvSpPr>
          <p:spPr bwMode="auto">
            <a:xfrm>
              <a:off x="2883706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0" name="Line 110"/>
            <p:cNvSpPr>
              <a:spLocks noChangeShapeType="1"/>
            </p:cNvSpPr>
            <p:nvPr/>
          </p:nvSpPr>
          <p:spPr bwMode="auto">
            <a:xfrm>
              <a:off x="2937680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1" name="Line 111"/>
            <p:cNvSpPr>
              <a:spLocks noChangeShapeType="1"/>
            </p:cNvSpPr>
            <p:nvPr/>
          </p:nvSpPr>
          <p:spPr bwMode="auto">
            <a:xfrm>
              <a:off x="2998006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2" name="Line 112"/>
            <p:cNvSpPr>
              <a:spLocks noChangeShapeType="1"/>
            </p:cNvSpPr>
            <p:nvPr/>
          </p:nvSpPr>
          <p:spPr bwMode="auto">
            <a:xfrm>
              <a:off x="3051980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3" name="Line 113"/>
            <p:cNvSpPr>
              <a:spLocks noChangeShapeType="1"/>
            </p:cNvSpPr>
            <p:nvPr/>
          </p:nvSpPr>
          <p:spPr bwMode="auto">
            <a:xfrm>
              <a:off x="3252006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4" name="Line 114"/>
            <p:cNvSpPr>
              <a:spLocks noChangeShapeType="1"/>
            </p:cNvSpPr>
            <p:nvPr/>
          </p:nvSpPr>
          <p:spPr bwMode="auto">
            <a:xfrm>
              <a:off x="3302806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5" name="Line 115"/>
            <p:cNvSpPr>
              <a:spLocks noChangeShapeType="1"/>
            </p:cNvSpPr>
            <p:nvPr/>
          </p:nvSpPr>
          <p:spPr bwMode="auto">
            <a:xfrm>
              <a:off x="3356780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6" name="Line 116"/>
            <p:cNvSpPr>
              <a:spLocks noChangeShapeType="1"/>
            </p:cNvSpPr>
            <p:nvPr/>
          </p:nvSpPr>
          <p:spPr bwMode="auto">
            <a:xfrm>
              <a:off x="3420280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7" name="Line 117"/>
            <p:cNvSpPr>
              <a:spLocks noChangeShapeType="1"/>
            </p:cNvSpPr>
            <p:nvPr/>
          </p:nvSpPr>
          <p:spPr bwMode="auto">
            <a:xfrm>
              <a:off x="3471080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8" name="Line 118"/>
            <p:cNvSpPr>
              <a:spLocks noChangeShapeType="1"/>
            </p:cNvSpPr>
            <p:nvPr/>
          </p:nvSpPr>
          <p:spPr bwMode="auto">
            <a:xfrm>
              <a:off x="3534580" y="6424399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49" name="Freeform 148"/>
            <p:cNvSpPr>
              <a:spLocks noChangeArrowheads="1"/>
            </p:cNvSpPr>
            <p:nvPr/>
          </p:nvSpPr>
          <p:spPr bwMode="auto">
            <a:xfrm>
              <a:off x="2724957" y="6151349"/>
              <a:ext cx="847726" cy="158750"/>
            </a:xfrm>
            <a:custGeom>
              <a:avLst/>
              <a:gdLst>
                <a:gd name="T0" fmla="*/ 1143 w 1181"/>
                <a:gd name="T1" fmla="*/ 1 h 223"/>
                <a:gd name="T2" fmla="*/ 1158 w 1181"/>
                <a:gd name="T3" fmla="*/ 3 h 223"/>
                <a:gd name="T4" fmla="*/ 1169 w 1181"/>
                <a:gd name="T5" fmla="*/ 10 h 223"/>
                <a:gd name="T6" fmla="*/ 1177 w 1181"/>
                <a:gd name="T7" fmla="*/ 22 h 223"/>
                <a:gd name="T8" fmla="*/ 1178 w 1181"/>
                <a:gd name="T9" fmla="*/ 36 h 223"/>
                <a:gd name="T10" fmla="*/ 1169 w 1181"/>
                <a:gd name="T11" fmla="*/ 187 h 223"/>
                <a:gd name="T12" fmla="*/ 1165 w 1181"/>
                <a:gd name="T13" fmla="*/ 201 h 223"/>
                <a:gd name="T14" fmla="*/ 1156 w 1181"/>
                <a:gd name="T15" fmla="*/ 213 h 223"/>
                <a:gd name="T16" fmla="*/ 1143 w 1181"/>
                <a:gd name="T17" fmla="*/ 219 h 223"/>
                <a:gd name="T18" fmla="*/ 1129 w 1181"/>
                <a:gd name="T19" fmla="*/ 220 h 223"/>
                <a:gd name="T20" fmla="*/ 49 w 1181"/>
                <a:gd name="T21" fmla="*/ 220 h 223"/>
                <a:gd name="T22" fmla="*/ 35 w 1181"/>
                <a:gd name="T23" fmla="*/ 219 h 223"/>
                <a:gd name="T24" fmla="*/ 22 w 1181"/>
                <a:gd name="T25" fmla="*/ 211 h 223"/>
                <a:gd name="T26" fmla="*/ 13 w 1181"/>
                <a:gd name="T27" fmla="*/ 200 h 223"/>
                <a:gd name="T28" fmla="*/ 9 w 1181"/>
                <a:gd name="T29" fmla="*/ 185 h 223"/>
                <a:gd name="T30" fmla="*/ 0 w 1181"/>
                <a:gd name="T31" fmla="*/ 35 h 223"/>
                <a:gd name="T32" fmla="*/ 3 w 1181"/>
                <a:gd name="T33" fmla="*/ 20 h 223"/>
                <a:gd name="T34" fmla="*/ 10 w 1181"/>
                <a:gd name="T35" fmla="*/ 9 h 223"/>
                <a:gd name="T36" fmla="*/ 22 w 1181"/>
                <a:gd name="T37" fmla="*/ 1 h 223"/>
                <a:gd name="T38" fmla="*/ 36 w 1181"/>
                <a:gd name="T39" fmla="*/ 0 h 223"/>
                <a:gd name="T40" fmla="*/ 1143 w 1181"/>
                <a:gd name="T41" fmla="*/ 0 h 223"/>
                <a:gd name="T42" fmla="*/ 1143 w 1181"/>
                <a:gd name="T43" fmla="*/ 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1" h="223">
                  <a:moveTo>
                    <a:pt x="1143" y="1"/>
                  </a:moveTo>
                  <a:cubicBezTo>
                    <a:pt x="1149" y="1"/>
                    <a:pt x="1153" y="1"/>
                    <a:pt x="1158" y="3"/>
                  </a:cubicBezTo>
                  <a:cubicBezTo>
                    <a:pt x="1162" y="4"/>
                    <a:pt x="1166" y="7"/>
                    <a:pt x="1169" y="10"/>
                  </a:cubicBezTo>
                  <a:cubicBezTo>
                    <a:pt x="1171" y="13"/>
                    <a:pt x="1175" y="17"/>
                    <a:pt x="1177" y="22"/>
                  </a:cubicBezTo>
                  <a:cubicBezTo>
                    <a:pt x="1178" y="26"/>
                    <a:pt x="1180" y="31"/>
                    <a:pt x="1178" y="36"/>
                  </a:cubicBezTo>
                  <a:lnTo>
                    <a:pt x="1169" y="187"/>
                  </a:lnTo>
                  <a:cubicBezTo>
                    <a:pt x="1169" y="192"/>
                    <a:pt x="1168" y="197"/>
                    <a:pt x="1165" y="201"/>
                  </a:cubicBezTo>
                  <a:cubicBezTo>
                    <a:pt x="1162" y="205"/>
                    <a:pt x="1159" y="210"/>
                    <a:pt x="1156" y="213"/>
                  </a:cubicBezTo>
                  <a:cubicBezTo>
                    <a:pt x="1152" y="216"/>
                    <a:pt x="1149" y="217"/>
                    <a:pt x="1143" y="219"/>
                  </a:cubicBezTo>
                  <a:cubicBezTo>
                    <a:pt x="1139" y="220"/>
                    <a:pt x="1133" y="220"/>
                    <a:pt x="1129" y="220"/>
                  </a:cubicBezTo>
                  <a:lnTo>
                    <a:pt x="49" y="220"/>
                  </a:lnTo>
                  <a:cubicBezTo>
                    <a:pt x="44" y="220"/>
                    <a:pt x="39" y="222"/>
                    <a:pt x="35" y="219"/>
                  </a:cubicBezTo>
                  <a:cubicBezTo>
                    <a:pt x="31" y="217"/>
                    <a:pt x="26" y="216"/>
                    <a:pt x="22" y="211"/>
                  </a:cubicBezTo>
                  <a:cubicBezTo>
                    <a:pt x="17" y="208"/>
                    <a:pt x="14" y="204"/>
                    <a:pt x="13" y="200"/>
                  </a:cubicBezTo>
                  <a:cubicBezTo>
                    <a:pt x="10" y="195"/>
                    <a:pt x="10" y="191"/>
                    <a:pt x="9" y="185"/>
                  </a:cubicBezTo>
                  <a:lnTo>
                    <a:pt x="0" y="35"/>
                  </a:lnTo>
                  <a:cubicBezTo>
                    <a:pt x="0" y="29"/>
                    <a:pt x="0" y="25"/>
                    <a:pt x="3" y="20"/>
                  </a:cubicBezTo>
                  <a:cubicBezTo>
                    <a:pt x="4" y="16"/>
                    <a:pt x="7" y="12"/>
                    <a:pt x="10" y="9"/>
                  </a:cubicBezTo>
                  <a:cubicBezTo>
                    <a:pt x="13" y="6"/>
                    <a:pt x="17" y="4"/>
                    <a:pt x="22" y="1"/>
                  </a:cubicBezTo>
                  <a:cubicBezTo>
                    <a:pt x="26" y="0"/>
                    <a:pt x="32" y="0"/>
                    <a:pt x="36" y="0"/>
                  </a:cubicBezTo>
                  <a:lnTo>
                    <a:pt x="1143" y="0"/>
                  </a:lnTo>
                  <a:lnTo>
                    <a:pt x="1143" y="1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0" name="Freeform 149"/>
            <p:cNvSpPr>
              <a:spLocks noChangeArrowheads="1"/>
            </p:cNvSpPr>
            <p:nvPr/>
          </p:nvSpPr>
          <p:spPr bwMode="auto">
            <a:xfrm>
              <a:off x="3445680" y="6059275"/>
              <a:ext cx="117476" cy="95250"/>
            </a:xfrm>
            <a:custGeom>
              <a:avLst/>
              <a:gdLst>
                <a:gd name="T0" fmla="*/ 19 w 168"/>
                <a:gd name="T1" fmla="*/ 7 h 135"/>
                <a:gd name="T2" fmla="*/ 163 w 168"/>
                <a:gd name="T3" fmla="*/ 131 h 135"/>
                <a:gd name="T4" fmla="*/ 161 w 168"/>
                <a:gd name="T5" fmla="*/ 130 h 135"/>
                <a:gd name="T6" fmla="*/ 155 w 168"/>
                <a:gd name="T7" fmla="*/ 127 h 135"/>
                <a:gd name="T8" fmla="*/ 149 w 168"/>
                <a:gd name="T9" fmla="*/ 125 h 135"/>
                <a:gd name="T10" fmla="*/ 142 w 168"/>
                <a:gd name="T11" fmla="*/ 125 h 135"/>
                <a:gd name="T12" fmla="*/ 0 w 168"/>
                <a:gd name="T13" fmla="*/ 0 h 135"/>
                <a:gd name="T14" fmla="*/ 6 w 168"/>
                <a:gd name="T15" fmla="*/ 0 h 135"/>
                <a:gd name="T16" fmla="*/ 10 w 168"/>
                <a:gd name="T17" fmla="*/ 1 h 135"/>
                <a:gd name="T18" fmla="*/ 15 w 168"/>
                <a:gd name="T19" fmla="*/ 3 h 135"/>
                <a:gd name="T20" fmla="*/ 19 w 168"/>
                <a:gd name="T21" fmla="*/ 7 h 135"/>
                <a:gd name="T22" fmla="*/ 167 w 168"/>
                <a:gd name="T23" fmla="*/ 134 h 135"/>
                <a:gd name="T24" fmla="*/ 163 w 168"/>
                <a:gd name="T25" fmla="*/ 131 h 135"/>
                <a:gd name="T26" fmla="*/ 167 w 168"/>
                <a:gd name="T2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35">
                  <a:moveTo>
                    <a:pt x="19" y="7"/>
                  </a:moveTo>
                  <a:lnTo>
                    <a:pt x="163" y="131"/>
                  </a:lnTo>
                  <a:cubicBezTo>
                    <a:pt x="162" y="131"/>
                    <a:pt x="162" y="130"/>
                    <a:pt x="161" y="130"/>
                  </a:cubicBezTo>
                  <a:cubicBezTo>
                    <a:pt x="159" y="128"/>
                    <a:pt x="156" y="128"/>
                    <a:pt x="155" y="127"/>
                  </a:cubicBezTo>
                  <a:cubicBezTo>
                    <a:pt x="153" y="125"/>
                    <a:pt x="150" y="125"/>
                    <a:pt x="149" y="125"/>
                  </a:cubicBezTo>
                  <a:lnTo>
                    <a:pt x="142" y="125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9" y="0"/>
                    <a:pt x="8" y="1"/>
                    <a:pt x="10" y="1"/>
                  </a:cubicBezTo>
                  <a:cubicBezTo>
                    <a:pt x="11" y="1"/>
                    <a:pt x="13" y="3"/>
                    <a:pt x="15" y="3"/>
                  </a:cubicBezTo>
                  <a:cubicBezTo>
                    <a:pt x="18" y="4"/>
                    <a:pt x="19" y="6"/>
                    <a:pt x="19" y="7"/>
                  </a:cubicBez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1" name="Freeform 150"/>
            <p:cNvSpPr>
              <a:spLocks noChangeArrowheads="1"/>
            </p:cNvSpPr>
            <p:nvPr/>
          </p:nvSpPr>
          <p:spPr bwMode="auto">
            <a:xfrm>
              <a:off x="2734480" y="6059274"/>
              <a:ext cx="117476" cy="92076"/>
            </a:xfrm>
            <a:custGeom>
              <a:avLst/>
              <a:gdLst>
                <a:gd name="T0" fmla="*/ 0 w 167"/>
                <a:gd name="T1" fmla="*/ 133 h 134"/>
                <a:gd name="T2" fmla="*/ 1 w 167"/>
                <a:gd name="T3" fmla="*/ 132 h 134"/>
                <a:gd name="T4" fmla="*/ 0 w 167"/>
                <a:gd name="T5" fmla="*/ 133 h 134"/>
                <a:gd name="T6" fmla="*/ 147 w 167"/>
                <a:gd name="T7" fmla="*/ 6 h 134"/>
                <a:gd name="T8" fmla="*/ 152 w 167"/>
                <a:gd name="T9" fmla="*/ 3 h 134"/>
                <a:gd name="T10" fmla="*/ 156 w 167"/>
                <a:gd name="T11" fmla="*/ 2 h 134"/>
                <a:gd name="T12" fmla="*/ 160 w 167"/>
                <a:gd name="T13" fmla="*/ 0 h 134"/>
                <a:gd name="T14" fmla="*/ 166 w 167"/>
                <a:gd name="T15" fmla="*/ 0 h 134"/>
                <a:gd name="T16" fmla="*/ 25 w 167"/>
                <a:gd name="T17" fmla="*/ 126 h 134"/>
                <a:gd name="T18" fmla="*/ 18 w 167"/>
                <a:gd name="T19" fmla="*/ 126 h 134"/>
                <a:gd name="T20" fmla="*/ 10 w 167"/>
                <a:gd name="T21" fmla="*/ 127 h 134"/>
                <a:gd name="T22" fmla="*/ 4 w 167"/>
                <a:gd name="T23" fmla="*/ 130 h 134"/>
                <a:gd name="T24" fmla="*/ 1 w 167"/>
                <a:gd name="T25" fmla="*/ 131 h 134"/>
                <a:gd name="T26" fmla="*/ 147 w 167"/>
                <a:gd name="T27" fmla="*/ 6 h 134"/>
                <a:gd name="T28" fmla="*/ 1 w 167"/>
                <a:gd name="T29" fmla="*/ 132 h 134"/>
                <a:gd name="T30" fmla="*/ 1 w 167"/>
                <a:gd name="T31" fmla="*/ 131 h 134"/>
                <a:gd name="T32" fmla="*/ 1 w 167"/>
                <a:gd name="T33" fmla="*/ 1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34">
                  <a:moveTo>
                    <a:pt x="0" y="133"/>
                  </a:moveTo>
                  <a:lnTo>
                    <a:pt x="1" y="132"/>
                  </a:lnTo>
                  <a:cubicBezTo>
                    <a:pt x="1" y="133"/>
                    <a:pt x="0" y="133"/>
                    <a:pt x="0" y="133"/>
                  </a:cubicBezTo>
                  <a:close/>
                  <a:moveTo>
                    <a:pt x="147" y="6"/>
                  </a:moveTo>
                  <a:cubicBezTo>
                    <a:pt x="149" y="5"/>
                    <a:pt x="150" y="5"/>
                    <a:pt x="152" y="3"/>
                  </a:cubicBezTo>
                  <a:cubicBezTo>
                    <a:pt x="153" y="2"/>
                    <a:pt x="154" y="2"/>
                    <a:pt x="156" y="2"/>
                  </a:cubicBezTo>
                  <a:cubicBezTo>
                    <a:pt x="157" y="2"/>
                    <a:pt x="159" y="0"/>
                    <a:pt x="160" y="0"/>
                  </a:cubicBezTo>
                  <a:lnTo>
                    <a:pt x="166" y="0"/>
                  </a:lnTo>
                  <a:lnTo>
                    <a:pt x="25" y="126"/>
                  </a:lnTo>
                  <a:lnTo>
                    <a:pt x="18" y="126"/>
                  </a:lnTo>
                  <a:cubicBezTo>
                    <a:pt x="15" y="126"/>
                    <a:pt x="13" y="127"/>
                    <a:pt x="10" y="127"/>
                  </a:cubicBezTo>
                  <a:cubicBezTo>
                    <a:pt x="9" y="129"/>
                    <a:pt x="6" y="129"/>
                    <a:pt x="4" y="130"/>
                  </a:cubicBezTo>
                  <a:cubicBezTo>
                    <a:pt x="4" y="130"/>
                    <a:pt x="3" y="130"/>
                    <a:pt x="1" y="131"/>
                  </a:cubicBezTo>
                  <a:lnTo>
                    <a:pt x="147" y="6"/>
                  </a:lnTo>
                  <a:close/>
                  <a:moveTo>
                    <a:pt x="1" y="132"/>
                  </a:moveTo>
                  <a:cubicBezTo>
                    <a:pt x="1" y="131"/>
                    <a:pt x="1" y="131"/>
                    <a:pt x="1" y="131"/>
                  </a:cubicBezTo>
                  <a:lnTo>
                    <a:pt x="1" y="1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2" name="Freeform 151"/>
            <p:cNvSpPr>
              <a:spLocks noChangeArrowheads="1"/>
            </p:cNvSpPr>
            <p:nvPr/>
          </p:nvSpPr>
          <p:spPr bwMode="auto">
            <a:xfrm>
              <a:off x="2753531" y="6056098"/>
              <a:ext cx="793750" cy="92076"/>
            </a:xfrm>
            <a:custGeom>
              <a:avLst/>
              <a:gdLst>
                <a:gd name="T0" fmla="*/ 0 w 1106"/>
                <a:gd name="T1" fmla="*/ 131 h 132"/>
                <a:gd name="T2" fmla="*/ 141 w 1106"/>
                <a:gd name="T3" fmla="*/ 0 h 132"/>
                <a:gd name="T4" fmla="*/ 964 w 1106"/>
                <a:gd name="T5" fmla="*/ 0 h 132"/>
                <a:gd name="T6" fmla="*/ 1105 w 1106"/>
                <a:gd name="T7" fmla="*/ 131 h 132"/>
                <a:gd name="T8" fmla="*/ 0 w 1106"/>
                <a:gd name="T9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32">
                  <a:moveTo>
                    <a:pt x="0" y="131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31"/>
                  </a:lnTo>
                  <a:lnTo>
                    <a:pt x="0" y="131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3" name="Freeform 152"/>
            <p:cNvSpPr>
              <a:spLocks noChangeArrowheads="1"/>
            </p:cNvSpPr>
            <p:nvPr/>
          </p:nvSpPr>
          <p:spPr bwMode="auto">
            <a:xfrm>
              <a:off x="3109131" y="6189449"/>
              <a:ext cx="82550" cy="82550"/>
            </a:xfrm>
            <a:custGeom>
              <a:avLst/>
              <a:gdLst>
                <a:gd name="T0" fmla="*/ 117 w 118"/>
                <a:gd name="T1" fmla="*/ 59 h 118"/>
                <a:gd name="T2" fmla="*/ 109 w 118"/>
                <a:gd name="T3" fmla="*/ 88 h 118"/>
                <a:gd name="T4" fmla="*/ 88 w 118"/>
                <a:gd name="T5" fmla="*/ 109 h 118"/>
                <a:gd name="T6" fmla="*/ 59 w 118"/>
                <a:gd name="T7" fmla="*/ 117 h 118"/>
                <a:gd name="T8" fmla="*/ 29 w 118"/>
                <a:gd name="T9" fmla="*/ 109 h 118"/>
                <a:gd name="T10" fmla="*/ 8 w 118"/>
                <a:gd name="T11" fmla="*/ 88 h 118"/>
                <a:gd name="T12" fmla="*/ 0 w 118"/>
                <a:gd name="T13" fmla="*/ 59 h 118"/>
                <a:gd name="T14" fmla="*/ 8 w 118"/>
                <a:gd name="T15" fmla="*/ 30 h 118"/>
                <a:gd name="T16" fmla="*/ 29 w 118"/>
                <a:gd name="T17" fmla="*/ 8 h 118"/>
                <a:gd name="T18" fmla="*/ 59 w 118"/>
                <a:gd name="T19" fmla="*/ 0 h 118"/>
                <a:gd name="T20" fmla="*/ 88 w 118"/>
                <a:gd name="T21" fmla="*/ 8 h 118"/>
                <a:gd name="T22" fmla="*/ 109 w 118"/>
                <a:gd name="T23" fmla="*/ 30 h 118"/>
                <a:gd name="T24" fmla="*/ 117 w 118"/>
                <a:gd name="T25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8">
                  <a:moveTo>
                    <a:pt x="117" y="59"/>
                  </a:moveTo>
                  <a:cubicBezTo>
                    <a:pt x="117" y="69"/>
                    <a:pt x="114" y="79"/>
                    <a:pt x="109" y="88"/>
                  </a:cubicBezTo>
                  <a:cubicBezTo>
                    <a:pt x="104" y="97"/>
                    <a:pt x="97" y="103"/>
                    <a:pt x="88" y="109"/>
                  </a:cubicBezTo>
                  <a:cubicBezTo>
                    <a:pt x="78" y="114"/>
                    <a:pt x="69" y="117"/>
                    <a:pt x="59" y="117"/>
                  </a:cubicBezTo>
                  <a:cubicBezTo>
                    <a:pt x="48" y="117"/>
                    <a:pt x="38" y="114"/>
                    <a:pt x="29" y="109"/>
                  </a:cubicBezTo>
                  <a:cubicBezTo>
                    <a:pt x="19" y="103"/>
                    <a:pt x="13" y="97"/>
                    <a:pt x="8" y="88"/>
                  </a:cubicBezTo>
                  <a:cubicBezTo>
                    <a:pt x="3" y="79"/>
                    <a:pt x="0" y="69"/>
                    <a:pt x="0" y="59"/>
                  </a:cubicBezTo>
                  <a:cubicBezTo>
                    <a:pt x="0" y="48"/>
                    <a:pt x="3" y="39"/>
                    <a:pt x="8" y="30"/>
                  </a:cubicBezTo>
                  <a:cubicBezTo>
                    <a:pt x="13" y="20"/>
                    <a:pt x="19" y="13"/>
                    <a:pt x="29" y="8"/>
                  </a:cubicBezTo>
                  <a:cubicBezTo>
                    <a:pt x="38" y="2"/>
                    <a:pt x="48" y="0"/>
                    <a:pt x="59" y="0"/>
                  </a:cubicBezTo>
                  <a:cubicBezTo>
                    <a:pt x="69" y="0"/>
                    <a:pt x="78" y="2"/>
                    <a:pt x="88" y="8"/>
                  </a:cubicBezTo>
                  <a:cubicBezTo>
                    <a:pt x="97" y="13"/>
                    <a:pt x="104" y="20"/>
                    <a:pt x="109" y="30"/>
                  </a:cubicBezTo>
                  <a:cubicBezTo>
                    <a:pt x="114" y="39"/>
                    <a:pt x="117" y="48"/>
                    <a:pt x="117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4" name="Line 124"/>
            <p:cNvSpPr>
              <a:spLocks noChangeShapeType="1"/>
            </p:cNvSpPr>
            <p:nvPr/>
          </p:nvSpPr>
          <p:spPr bwMode="auto">
            <a:xfrm>
              <a:off x="2778930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5" name="Line 125"/>
            <p:cNvSpPr>
              <a:spLocks noChangeShapeType="1"/>
            </p:cNvSpPr>
            <p:nvPr/>
          </p:nvSpPr>
          <p:spPr bwMode="auto">
            <a:xfrm>
              <a:off x="2842430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6" name="Line 126"/>
            <p:cNvSpPr>
              <a:spLocks noChangeShapeType="1"/>
            </p:cNvSpPr>
            <p:nvPr/>
          </p:nvSpPr>
          <p:spPr bwMode="auto">
            <a:xfrm>
              <a:off x="2883706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7" name="Line 127"/>
            <p:cNvSpPr>
              <a:spLocks noChangeShapeType="1"/>
            </p:cNvSpPr>
            <p:nvPr/>
          </p:nvSpPr>
          <p:spPr bwMode="auto">
            <a:xfrm>
              <a:off x="2937680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8" name="Line 128"/>
            <p:cNvSpPr>
              <a:spLocks noChangeShapeType="1"/>
            </p:cNvSpPr>
            <p:nvPr/>
          </p:nvSpPr>
          <p:spPr bwMode="auto">
            <a:xfrm>
              <a:off x="2998006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9" name="Line 129"/>
            <p:cNvSpPr>
              <a:spLocks noChangeShapeType="1"/>
            </p:cNvSpPr>
            <p:nvPr/>
          </p:nvSpPr>
          <p:spPr bwMode="auto">
            <a:xfrm>
              <a:off x="3051980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0" name="Line 130"/>
            <p:cNvSpPr>
              <a:spLocks noChangeShapeType="1"/>
            </p:cNvSpPr>
            <p:nvPr/>
          </p:nvSpPr>
          <p:spPr bwMode="auto">
            <a:xfrm>
              <a:off x="3252006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1" name="Line 131"/>
            <p:cNvSpPr>
              <a:spLocks noChangeShapeType="1"/>
            </p:cNvSpPr>
            <p:nvPr/>
          </p:nvSpPr>
          <p:spPr bwMode="auto">
            <a:xfrm>
              <a:off x="3302806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2" name="Line 132"/>
            <p:cNvSpPr>
              <a:spLocks noChangeShapeType="1"/>
            </p:cNvSpPr>
            <p:nvPr/>
          </p:nvSpPr>
          <p:spPr bwMode="auto">
            <a:xfrm>
              <a:off x="3356780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3" name="Line 133"/>
            <p:cNvSpPr>
              <a:spLocks noChangeShapeType="1"/>
            </p:cNvSpPr>
            <p:nvPr/>
          </p:nvSpPr>
          <p:spPr bwMode="auto">
            <a:xfrm>
              <a:off x="3420280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4" name="Line 134"/>
            <p:cNvSpPr>
              <a:spLocks noChangeShapeType="1"/>
            </p:cNvSpPr>
            <p:nvPr/>
          </p:nvSpPr>
          <p:spPr bwMode="auto">
            <a:xfrm>
              <a:off x="3471080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5" name="Line 135"/>
            <p:cNvSpPr>
              <a:spLocks noChangeShapeType="1"/>
            </p:cNvSpPr>
            <p:nvPr/>
          </p:nvSpPr>
          <p:spPr bwMode="auto">
            <a:xfrm>
              <a:off x="3534580" y="6195798"/>
              <a:ext cx="0" cy="79376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6" name="Freeform 165"/>
            <p:cNvSpPr>
              <a:spLocks noChangeArrowheads="1"/>
            </p:cNvSpPr>
            <p:nvPr/>
          </p:nvSpPr>
          <p:spPr bwMode="auto">
            <a:xfrm>
              <a:off x="2724957" y="5910048"/>
              <a:ext cx="847726" cy="165100"/>
            </a:xfrm>
            <a:custGeom>
              <a:avLst/>
              <a:gdLst>
                <a:gd name="T0" fmla="*/ 1143 w 1181"/>
                <a:gd name="T1" fmla="*/ 0 h 234"/>
                <a:gd name="T2" fmla="*/ 1158 w 1181"/>
                <a:gd name="T3" fmla="*/ 7 h 234"/>
                <a:gd name="T4" fmla="*/ 1169 w 1181"/>
                <a:gd name="T5" fmla="*/ 17 h 234"/>
                <a:gd name="T6" fmla="*/ 1177 w 1181"/>
                <a:gd name="T7" fmla="*/ 31 h 234"/>
                <a:gd name="T8" fmla="*/ 1178 w 1181"/>
                <a:gd name="T9" fmla="*/ 47 h 234"/>
                <a:gd name="T10" fmla="*/ 1169 w 1181"/>
                <a:gd name="T11" fmla="*/ 197 h 234"/>
                <a:gd name="T12" fmla="*/ 1165 w 1181"/>
                <a:gd name="T13" fmla="*/ 211 h 234"/>
                <a:gd name="T14" fmla="*/ 1156 w 1181"/>
                <a:gd name="T15" fmla="*/ 223 h 234"/>
                <a:gd name="T16" fmla="*/ 1143 w 1181"/>
                <a:gd name="T17" fmla="*/ 230 h 234"/>
                <a:gd name="T18" fmla="*/ 1129 w 1181"/>
                <a:gd name="T19" fmla="*/ 233 h 234"/>
                <a:gd name="T20" fmla="*/ 49 w 1181"/>
                <a:gd name="T21" fmla="*/ 233 h 234"/>
                <a:gd name="T22" fmla="*/ 35 w 1181"/>
                <a:gd name="T23" fmla="*/ 230 h 234"/>
                <a:gd name="T24" fmla="*/ 22 w 1181"/>
                <a:gd name="T25" fmla="*/ 223 h 234"/>
                <a:gd name="T26" fmla="*/ 13 w 1181"/>
                <a:gd name="T27" fmla="*/ 211 h 234"/>
                <a:gd name="T28" fmla="*/ 9 w 1181"/>
                <a:gd name="T29" fmla="*/ 197 h 234"/>
                <a:gd name="T30" fmla="*/ 0 w 1181"/>
                <a:gd name="T31" fmla="*/ 47 h 234"/>
                <a:gd name="T32" fmla="*/ 3 w 1181"/>
                <a:gd name="T33" fmla="*/ 32 h 234"/>
                <a:gd name="T34" fmla="*/ 10 w 1181"/>
                <a:gd name="T35" fmla="*/ 20 h 234"/>
                <a:gd name="T36" fmla="*/ 22 w 1181"/>
                <a:gd name="T37" fmla="*/ 7 h 234"/>
                <a:gd name="T38" fmla="*/ 36 w 1181"/>
                <a:gd name="T39" fmla="*/ 0 h 234"/>
                <a:gd name="T40" fmla="*/ 1143 w 1181"/>
                <a:gd name="T4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1" h="234">
                  <a:moveTo>
                    <a:pt x="1143" y="0"/>
                  </a:moveTo>
                  <a:cubicBezTo>
                    <a:pt x="1149" y="0"/>
                    <a:pt x="1153" y="5"/>
                    <a:pt x="1158" y="7"/>
                  </a:cubicBezTo>
                  <a:cubicBezTo>
                    <a:pt x="1162" y="8"/>
                    <a:pt x="1166" y="14"/>
                    <a:pt x="1169" y="17"/>
                  </a:cubicBezTo>
                  <a:cubicBezTo>
                    <a:pt x="1171" y="19"/>
                    <a:pt x="1175" y="26"/>
                    <a:pt x="1177" y="31"/>
                  </a:cubicBezTo>
                  <a:cubicBezTo>
                    <a:pt x="1178" y="35"/>
                    <a:pt x="1180" y="41"/>
                    <a:pt x="1178" y="47"/>
                  </a:cubicBezTo>
                  <a:lnTo>
                    <a:pt x="1169" y="197"/>
                  </a:lnTo>
                  <a:cubicBezTo>
                    <a:pt x="1169" y="203"/>
                    <a:pt x="1168" y="206"/>
                    <a:pt x="1165" y="211"/>
                  </a:cubicBezTo>
                  <a:cubicBezTo>
                    <a:pt x="1162" y="215"/>
                    <a:pt x="1159" y="220"/>
                    <a:pt x="1156" y="223"/>
                  </a:cubicBezTo>
                  <a:cubicBezTo>
                    <a:pt x="1152" y="226"/>
                    <a:pt x="1149" y="229"/>
                    <a:pt x="1143" y="230"/>
                  </a:cubicBezTo>
                  <a:cubicBezTo>
                    <a:pt x="1139" y="232"/>
                    <a:pt x="1133" y="233"/>
                    <a:pt x="1129" y="233"/>
                  </a:cubicBezTo>
                  <a:lnTo>
                    <a:pt x="49" y="233"/>
                  </a:lnTo>
                  <a:cubicBezTo>
                    <a:pt x="44" y="233"/>
                    <a:pt x="39" y="233"/>
                    <a:pt x="35" y="230"/>
                  </a:cubicBezTo>
                  <a:cubicBezTo>
                    <a:pt x="31" y="229"/>
                    <a:pt x="26" y="226"/>
                    <a:pt x="22" y="223"/>
                  </a:cubicBezTo>
                  <a:cubicBezTo>
                    <a:pt x="17" y="220"/>
                    <a:pt x="14" y="216"/>
                    <a:pt x="13" y="211"/>
                  </a:cubicBezTo>
                  <a:cubicBezTo>
                    <a:pt x="10" y="207"/>
                    <a:pt x="10" y="203"/>
                    <a:pt x="9" y="197"/>
                  </a:cubicBezTo>
                  <a:lnTo>
                    <a:pt x="0" y="47"/>
                  </a:lnTo>
                  <a:cubicBezTo>
                    <a:pt x="0" y="41"/>
                    <a:pt x="0" y="36"/>
                    <a:pt x="3" y="32"/>
                  </a:cubicBezTo>
                  <a:cubicBezTo>
                    <a:pt x="4" y="28"/>
                    <a:pt x="7" y="23"/>
                    <a:pt x="10" y="20"/>
                  </a:cubicBezTo>
                  <a:cubicBezTo>
                    <a:pt x="13" y="17"/>
                    <a:pt x="17" y="10"/>
                    <a:pt x="22" y="7"/>
                  </a:cubicBezTo>
                  <a:cubicBezTo>
                    <a:pt x="26" y="6"/>
                    <a:pt x="32" y="0"/>
                    <a:pt x="36" y="0"/>
                  </a:cubicBezTo>
                  <a:lnTo>
                    <a:pt x="1143" y="0"/>
                  </a:ln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7" name="Freeform 166"/>
            <p:cNvSpPr>
              <a:spLocks noChangeArrowheads="1"/>
            </p:cNvSpPr>
            <p:nvPr/>
          </p:nvSpPr>
          <p:spPr bwMode="auto">
            <a:xfrm>
              <a:off x="3445680" y="5827499"/>
              <a:ext cx="117476" cy="95250"/>
            </a:xfrm>
            <a:custGeom>
              <a:avLst/>
              <a:gdLst>
                <a:gd name="T0" fmla="*/ 19 w 168"/>
                <a:gd name="T1" fmla="*/ 8 h 135"/>
                <a:gd name="T2" fmla="*/ 163 w 168"/>
                <a:gd name="T3" fmla="*/ 131 h 135"/>
                <a:gd name="T4" fmla="*/ 161 w 168"/>
                <a:gd name="T5" fmla="*/ 130 h 135"/>
                <a:gd name="T6" fmla="*/ 155 w 168"/>
                <a:gd name="T7" fmla="*/ 127 h 135"/>
                <a:gd name="T8" fmla="*/ 149 w 168"/>
                <a:gd name="T9" fmla="*/ 126 h 135"/>
                <a:gd name="T10" fmla="*/ 142 w 168"/>
                <a:gd name="T11" fmla="*/ 126 h 135"/>
                <a:gd name="T12" fmla="*/ 0 w 168"/>
                <a:gd name="T13" fmla="*/ 0 h 135"/>
                <a:gd name="T14" fmla="*/ 6 w 168"/>
                <a:gd name="T15" fmla="*/ 0 h 135"/>
                <a:gd name="T16" fmla="*/ 10 w 168"/>
                <a:gd name="T17" fmla="*/ 2 h 135"/>
                <a:gd name="T18" fmla="*/ 15 w 168"/>
                <a:gd name="T19" fmla="*/ 3 h 135"/>
                <a:gd name="T20" fmla="*/ 19 w 168"/>
                <a:gd name="T21" fmla="*/ 8 h 135"/>
                <a:gd name="T22" fmla="*/ 167 w 168"/>
                <a:gd name="T23" fmla="*/ 134 h 135"/>
                <a:gd name="T24" fmla="*/ 163 w 168"/>
                <a:gd name="T25" fmla="*/ 131 h 135"/>
                <a:gd name="T26" fmla="*/ 167 w 168"/>
                <a:gd name="T2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135">
                  <a:moveTo>
                    <a:pt x="19" y="8"/>
                  </a:moveTo>
                  <a:lnTo>
                    <a:pt x="163" y="131"/>
                  </a:lnTo>
                  <a:cubicBezTo>
                    <a:pt x="162" y="131"/>
                    <a:pt x="162" y="131"/>
                    <a:pt x="161" y="130"/>
                  </a:cubicBezTo>
                  <a:cubicBezTo>
                    <a:pt x="159" y="129"/>
                    <a:pt x="156" y="128"/>
                    <a:pt x="155" y="127"/>
                  </a:cubicBezTo>
                  <a:cubicBezTo>
                    <a:pt x="153" y="125"/>
                    <a:pt x="150" y="126"/>
                    <a:pt x="149" y="126"/>
                  </a:cubicBezTo>
                  <a:lnTo>
                    <a:pt x="142" y="126"/>
                  </a:lnTo>
                  <a:lnTo>
                    <a:pt x="0" y="0"/>
                  </a:lnTo>
                  <a:lnTo>
                    <a:pt x="6" y="0"/>
                  </a:lnTo>
                  <a:cubicBezTo>
                    <a:pt x="9" y="0"/>
                    <a:pt x="8" y="2"/>
                    <a:pt x="10" y="2"/>
                  </a:cubicBezTo>
                  <a:cubicBezTo>
                    <a:pt x="11" y="2"/>
                    <a:pt x="13" y="3"/>
                    <a:pt x="15" y="3"/>
                  </a:cubicBezTo>
                  <a:cubicBezTo>
                    <a:pt x="18" y="5"/>
                    <a:pt x="19" y="6"/>
                    <a:pt x="19" y="8"/>
                  </a:cubicBezTo>
                  <a:close/>
                  <a:moveTo>
                    <a:pt x="167" y="134"/>
                  </a:moveTo>
                  <a:lnTo>
                    <a:pt x="163" y="131"/>
                  </a:lnTo>
                  <a:cubicBezTo>
                    <a:pt x="165" y="132"/>
                    <a:pt x="166" y="133"/>
                    <a:pt x="167" y="13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8" name="Freeform 167"/>
            <p:cNvSpPr>
              <a:spLocks noChangeArrowheads="1"/>
            </p:cNvSpPr>
            <p:nvPr/>
          </p:nvSpPr>
          <p:spPr bwMode="auto">
            <a:xfrm>
              <a:off x="2737656" y="5827498"/>
              <a:ext cx="117476" cy="92076"/>
            </a:xfrm>
            <a:custGeom>
              <a:avLst/>
              <a:gdLst>
                <a:gd name="T0" fmla="*/ 146 w 166"/>
                <a:gd name="T1" fmla="*/ 6 h 133"/>
                <a:gd name="T2" fmla="*/ 151 w 166"/>
                <a:gd name="T3" fmla="*/ 3 h 133"/>
                <a:gd name="T4" fmla="*/ 155 w 166"/>
                <a:gd name="T5" fmla="*/ 1 h 133"/>
                <a:gd name="T6" fmla="*/ 159 w 166"/>
                <a:gd name="T7" fmla="*/ 0 h 133"/>
                <a:gd name="T8" fmla="*/ 165 w 166"/>
                <a:gd name="T9" fmla="*/ 0 h 133"/>
                <a:gd name="T10" fmla="*/ 24 w 166"/>
                <a:gd name="T11" fmla="*/ 125 h 133"/>
                <a:gd name="T12" fmla="*/ 17 w 166"/>
                <a:gd name="T13" fmla="*/ 125 h 133"/>
                <a:gd name="T14" fmla="*/ 9 w 166"/>
                <a:gd name="T15" fmla="*/ 127 h 133"/>
                <a:gd name="T16" fmla="*/ 3 w 166"/>
                <a:gd name="T17" fmla="*/ 130 h 133"/>
                <a:gd name="T18" fmla="*/ 0 w 166"/>
                <a:gd name="T19" fmla="*/ 131 h 133"/>
                <a:gd name="T20" fmla="*/ 146 w 166"/>
                <a:gd name="T21" fmla="*/ 6 h 133"/>
                <a:gd name="T22" fmla="*/ 0 w 166"/>
                <a:gd name="T23" fmla="*/ 132 h 133"/>
                <a:gd name="T24" fmla="*/ 0 w 166"/>
                <a:gd name="T25" fmla="*/ 131 h 133"/>
                <a:gd name="T26" fmla="*/ 0 w 166"/>
                <a:gd name="T27" fmla="*/ 1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33">
                  <a:moveTo>
                    <a:pt x="146" y="6"/>
                  </a:moveTo>
                  <a:cubicBezTo>
                    <a:pt x="148" y="4"/>
                    <a:pt x="149" y="4"/>
                    <a:pt x="151" y="3"/>
                  </a:cubicBezTo>
                  <a:cubicBezTo>
                    <a:pt x="152" y="1"/>
                    <a:pt x="153" y="1"/>
                    <a:pt x="155" y="1"/>
                  </a:cubicBezTo>
                  <a:cubicBezTo>
                    <a:pt x="156" y="1"/>
                    <a:pt x="158" y="0"/>
                    <a:pt x="159" y="0"/>
                  </a:cubicBezTo>
                  <a:lnTo>
                    <a:pt x="165" y="0"/>
                  </a:lnTo>
                  <a:lnTo>
                    <a:pt x="24" y="125"/>
                  </a:lnTo>
                  <a:lnTo>
                    <a:pt x="17" y="125"/>
                  </a:lnTo>
                  <a:cubicBezTo>
                    <a:pt x="14" y="125"/>
                    <a:pt x="12" y="127"/>
                    <a:pt x="9" y="127"/>
                  </a:cubicBezTo>
                  <a:cubicBezTo>
                    <a:pt x="8" y="128"/>
                    <a:pt x="5" y="128"/>
                    <a:pt x="3" y="130"/>
                  </a:cubicBezTo>
                  <a:cubicBezTo>
                    <a:pt x="3" y="130"/>
                    <a:pt x="2" y="130"/>
                    <a:pt x="0" y="131"/>
                  </a:cubicBezTo>
                  <a:lnTo>
                    <a:pt x="146" y="6"/>
                  </a:lnTo>
                  <a:close/>
                  <a:moveTo>
                    <a:pt x="0" y="132"/>
                  </a:moveTo>
                  <a:cubicBezTo>
                    <a:pt x="0" y="131"/>
                    <a:pt x="0" y="131"/>
                    <a:pt x="0" y="131"/>
                  </a:cubicBezTo>
                  <a:lnTo>
                    <a:pt x="0" y="1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69" name="Freeform 168"/>
            <p:cNvSpPr>
              <a:spLocks noChangeArrowheads="1"/>
            </p:cNvSpPr>
            <p:nvPr/>
          </p:nvSpPr>
          <p:spPr bwMode="auto">
            <a:xfrm>
              <a:off x="2753531" y="5827499"/>
              <a:ext cx="793750" cy="82550"/>
            </a:xfrm>
            <a:custGeom>
              <a:avLst/>
              <a:gdLst>
                <a:gd name="T0" fmla="*/ 0 w 1106"/>
                <a:gd name="T1" fmla="*/ 117 h 118"/>
                <a:gd name="T2" fmla="*/ 141 w 1106"/>
                <a:gd name="T3" fmla="*/ 0 h 118"/>
                <a:gd name="T4" fmla="*/ 964 w 1106"/>
                <a:gd name="T5" fmla="*/ 0 h 118"/>
                <a:gd name="T6" fmla="*/ 1105 w 1106"/>
                <a:gd name="T7" fmla="*/ 117 h 118"/>
                <a:gd name="T8" fmla="*/ 0 w 1106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8">
                  <a:moveTo>
                    <a:pt x="0" y="117"/>
                  </a:moveTo>
                  <a:lnTo>
                    <a:pt x="141" y="0"/>
                  </a:lnTo>
                  <a:lnTo>
                    <a:pt x="964" y="0"/>
                  </a:lnTo>
                  <a:lnTo>
                    <a:pt x="1105" y="117"/>
                  </a:lnTo>
                  <a:lnTo>
                    <a:pt x="0" y="117"/>
                  </a:lnTo>
                </a:path>
              </a:pathLst>
            </a:cu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0" name="Freeform 169"/>
            <p:cNvSpPr>
              <a:spLocks noChangeArrowheads="1"/>
            </p:cNvSpPr>
            <p:nvPr/>
          </p:nvSpPr>
          <p:spPr bwMode="auto">
            <a:xfrm>
              <a:off x="3109131" y="5954499"/>
              <a:ext cx="82550" cy="82550"/>
            </a:xfrm>
            <a:custGeom>
              <a:avLst/>
              <a:gdLst>
                <a:gd name="T0" fmla="*/ 117 w 118"/>
                <a:gd name="T1" fmla="*/ 58 h 117"/>
                <a:gd name="T2" fmla="*/ 109 w 118"/>
                <a:gd name="T3" fmla="*/ 87 h 117"/>
                <a:gd name="T4" fmla="*/ 88 w 118"/>
                <a:gd name="T5" fmla="*/ 109 h 117"/>
                <a:gd name="T6" fmla="*/ 59 w 118"/>
                <a:gd name="T7" fmla="*/ 116 h 117"/>
                <a:gd name="T8" fmla="*/ 29 w 118"/>
                <a:gd name="T9" fmla="*/ 109 h 117"/>
                <a:gd name="T10" fmla="*/ 8 w 118"/>
                <a:gd name="T11" fmla="*/ 87 h 117"/>
                <a:gd name="T12" fmla="*/ 0 w 118"/>
                <a:gd name="T13" fmla="*/ 58 h 117"/>
                <a:gd name="T14" fmla="*/ 8 w 118"/>
                <a:gd name="T15" fmla="*/ 29 h 117"/>
                <a:gd name="T16" fmla="*/ 29 w 118"/>
                <a:gd name="T17" fmla="*/ 7 h 117"/>
                <a:gd name="T18" fmla="*/ 59 w 118"/>
                <a:gd name="T19" fmla="*/ 0 h 117"/>
                <a:gd name="T20" fmla="*/ 88 w 118"/>
                <a:gd name="T21" fmla="*/ 7 h 117"/>
                <a:gd name="T22" fmla="*/ 109 w 118"/>
                <a:gd name="T23" fmla="*/ 29 h 117"/>
                <a:gd name="T24" fmla="*/ 117 w 118"/>
                <a:gd name="T25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17">
                  <a:moveTo>
                    <a:pt x="117" y="58"/>
                  </a:moveTo>
                  <a:cubicBezTo>
                    <a:pt x="117" y="69"/>
                    <a:pt x="114" y="78"/>
                    <a:pt x="109" y="87"/>
                  </a:cubicBezTo>
                  <a:cubicBezTo>
                    <a:pt x="104" y="96"/>
                    <a:pt x="97" y="103"/>
                    <a:pt x="88" y="109"/>
                  </a:cubicBezTo>
                  <a:cubicBezTo>
                    <a:pt x="78" y="114"/>
                    <a:pt x="69" y="116"/>
                    <a:pt x="59" y="116"/>
                  </a:cubicBezTo>
                  <a:cubicBezTo>
                    <a:pt x="48" y="116"/>
                    <a:pt x="38" y="114"/>
                    <a:pt x="29" y="109"/>
                  </a:cubicBezTo>
                  <a:cubicBezTo>
                    <a:pt x="19" y="103"/>
                    <a:pt x="13" y="96"/>
                    <a:pt x="8" y="87"/>
                  </a:cubicBezTo>
                  <a:cubicBezTo>
                    <a:pt x="3" y="78"/>
                    <a:pt x="0" y="69"/>
                    <a:pt x="0" y="58"/>
                  </a:cubicBezTo>
                  <a:cubicBezTo>
                    <a:pt x="0" y="47"/>
                    <a:pt x="3" y="38"/>
                    <a:pt x="8" y="29"/>
                  </a:cubicBezTo>
                  <a:cubicBezTo>
                    <a:pt x="13" y="20"/>
                    <a:pt x="19" y="12"/>
                    <a:pt x="29" y="7"/>
                  </a:cubicBezTo>
                  <a:cubicBezTo>
                    <a:pt x="38" y="1"/>
                    <a:pt x="48" y="0"/>
                    <a:pt x="59" y="0"/>
                  </a:cubicBezTo>
                  <a:cubicBezTo>
                    <a:pt x="69" y="0"/>
                    <a:pt x="78" y="1"/>
                    <a:pt x="88" y="7"/>
                  </a:cubicBezTo>
                  <a:cubicBezTo>
                    <a:pt x="97" y="12"/>
                    <a:pt x="104" y="20"/>
                    <a:pt x="109" y="29"/>
                  </a:cubicBezTo>
                  <a:cubicBezTo>
                    <a:pt x="114" y="38"/>
                    <a:pt x="117" y="47"/>
                    <a:pt x="117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1" name="Line 141"/>
            <p:cNvSpPr>
              <a:spLocks noChangeShapeType="1"/>
            </p:cNvSpPr>
            <p:nvPr/>
          </p:nvSpPr>
          <p:spPr bwMode="auto">
            <a:xfrm>
              <a:off x="2778930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2" name="Line 142"/>
            <p:cNvSpPr>
              <a:spLocks noChangeShapeType="1"/>
            </p:cNvSpPr>
            <p:nvPr/>
          </p:nvSpPr>
          <p:spPr bwMode="auto">
            <a:xfrm>
              <a:off x="2842430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3" name="Line 143"/>
            <p:cNvSpPr>
              <a:spLocks noChangeShapeType="1"/>
            </p:cNvSpPr>
            <p:nvPr/>
          </p:nvSpPr>
          <p:spPr bwMode="auto">
            <a:xfrm>
              <a:off x="2883706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4" name="Line 144"/>
            <p:cNvSpPr>
              <a:spLocks noChangeShapeType="1"/>
            </p:cNvSpPr>
            <p:nvPr/>
          </p:nvSpPr>
          <p:spPr bwMode="auto">
            <a:xfrm>
              <a:off x="2937680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5" name="Line 145"/>
            <p:cNvSpPr>
              <a:spLocks noChangeShapeType="1"/>
            </p:cNvSpPr>
            <p:nvPr/>
          </p:nvSpPr>
          <p:spPr bwMode="auto">
            <a:xfrm>
              <a:off x="2998006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6" name="Line 146"/>
            <p:cNvSpPr>
              <a:spLocks noChangeShapeType="1"/>
            </p:cNvSpPr>
            <p:nvPr/>
          </p:nvSpPr>
          <p:spPr bwMode="auto">
            <a:xfrm>
              <a:off x="3051980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7" name="Line 147"/>
            <p:cNvSpPr>
              <a:spLocks noChangeShapeType="1"/>
            </p:cNvSpPr>
            <p:nvPr/>
          </p:nvSpPr>
          <p:spPr bwMode="auto">
            <a:xfrm>
              <a:off x="3252006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8" name="Line 148"/>
            <p:cNvSpPr>
              <a:spLocks noChangeShapeType="1"/>
            </p:cNvSpPr>
            <p:nvPr/>
          </p:nvSpPr>
          <p:spPr bwMode="auto">
            <a:xfrm>
              <a:off x="3302806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79" name="Line 149"/>
            <p:cNvSpPr>
              <a:spLocks noChangeShapeType="1"/>
            </p:cNvSpPr>
            <p:nvPr/>
          </p:nvSpPr>
          <p:spPr bwMode="auto">
            <a:xfrm>
              <a:off x="3356780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80" name="Line 150"/>
            <p:cNvSpPr>
              <a:spLocks noChangeShapeType="1"/>
            </p:cNvSpPr>
            <p:nvPr/>
          </p:nvSpPr>
          <p:spPr bwMode="auto">
            <a:xfrm>
              <a:off x="3420280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81" name="Line 151"/>
            <p:cNvSpPr>
              <a:spLocks noChangeShapeType="1"/>
            </p:cNvSpPr>
            <p:nvPr/>
          </p:nvSpPr>
          <p:spPr bwMode="auto">
            <a:xfrm>
              <a:off x="3471080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82" name="Line 152"/>
            <p:cNvSpPr>
              <a:spLocks noChangeShapeType="1"/>
            </p:cNvSpPr>
            <p:nvPr/>
          </p:nvSpPr>
          <p:spPr bwMode="auto">
            <a:xfrm>
              <a:off x="3534580" y="5951325"/>
              <a:ext cx="0" cy="82550"/>
            </a:xfrm>
            <a:prstGeom prst="line">
              <a:avLst/>
            </a:prstGeom>
            <a:noFill/>
            <a:ln w="5400" cap="rnd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560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14226" y="7466186"/>
              <a:ext cx="5040312" cy="158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charset="0"/>
                <a:buChar char="•"/>
              </a:pPr>
              <a:r>
                <a:rPr lang="en-US" sz="2000" dirty="0">
                  <a:latin typeface="Futura Medium" charset="0"/>
                  <a:ea typeface="Futura Medium" charset="0"/>
                  <a:cs typeface="Futura Medium" charset="0"/>
                </a:rPr>
                <a:t>Distributed In-Memory Computing Platform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2000" dirty="0">
                  <a:latin typeface="Futura Medium" charset="0"/>
                  <a:ea typeface="Futura Medium" charset="0"/>
                  <a:cs typeface="Futura Medium" charset="0"/>
                </a:rPr>
                <a:t>Distributed Algorithms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2000" dirty="0">
                  <a:latin typeface="Futura Medium" charset="0"/>
                  <a:ea typeface="Futura Medium" charset="0"/>
                  <a:cs typeface="Futura Medium" charset="0"/>
                </a:rPr>
                <a:t>Fine-Grain MapReduce</a:t>
              </a:r>
            </a:p>
          </p:txBody>
        </p:sp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9972" y="5892544"/>
              <a:ext cx="1779188" cy="1779188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63760" y="6126110"/>
              <a:ext cx="2867128" cy="1433564"/>
            </a:xfrm>
            <a:prstGeom prst="rect">
              <a:avLst/>
            </a:prstGeom>
          </p:spPr>
        </p:pic>
        <p:sp>
          <p:nvSpPr>
            <p:cNvPr id="188" name="Rectangle 187"/>
            <p:cNvSpPr/>
            <p:nvPr/>
          </p:nvSpPr>
          <p:spPr>
            <a:xfrm>
              <a:off x="6001276" y="4327655"/>
              <a:ext cx="6267316" cy="11454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Futura Medium" charset="0"/>
                  <a:ea typeface="Futura Medium" charset="0"/>
                  <a:cs typeface="Futura Medium" charset="0"/>
                </a:rPr>
                <a:t>Rapid Model Deployment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2211199" y="4329251"/>
              <a:ext cx="6079791" cy="1145423"/>
            </a:xfrm>
            <a:prstGeom prst="rect">
              <a:avLst/>
            </a:prstGeom>
            <a:solidFill>
              <a:srgbClr val="C5C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Futura Medium" charset="0"/>
                  <a:ea typeface="Futura Medium" charset="0"/>
                  <a:cs typeface="Futura Medium" charset="0"/>
                </a:rPr>
                <a:t>GPU Enablement*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596" y="4329247"/>
              <a:ext cx="6144768" cy="1145423"/>
            </a:xfrm>
            <a:prstGeom prst="rect">
              <a:avLst/>
            </a:prstGeom>
            <a:solidFill>
              <a:srgbClr val="C5C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Futura Medium" charset="0"/>
                  <a:ea typeface="Futura Medium" charset="0"/>
                  <a:cs typeface="Futura Medium" charset="0"/>
                </a:rPr>
                <a:t>Scalability and Performance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8263272" y="4327654"/>
              <a:ext cx="6144768" cy="11454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Futura Medium" charset="0"/>
                  <a:ea typeface="Futura Medium" charset="0"/>
                  <a:cs typeface="Futura Medium" charset="0"/>
                </a:rPr>
                <a:t>Cloud Integration</a:t>
              </a: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0" y="2860188"/>
            <a:ext cx="24384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utura Medium" charset="0"/>
                <a:sym typeface="Calibri"/>
              </a:rPr>
              <a:t>Java</a:t>
            </a:r>
            <a:r>
              <a:rPr lang="en-US" sz="5400" b="1" dirty="0">
                <a:latin typeface="Futura Medium" charset="0"/>
              </a:rPr>
              <a:t>-Based </a:t>
            </a:r>
            <a:r>
              <a:rPr lang="en-US" sz="5400" dirty="0">
                <a:latin typeface="Futura Medium" charset="0"/>
              </a:rPr>
              <a:t>Software for </a:t>
            </a:r>
            <a:r>
              <a:rPr lang="en-US" sz="5400" b="1" dirty="0">
                <a:solidFill>
                  <a:srgbClr val="FFC000"/>
                </a:solidFill>
                <a:latin typeface="Futura Medium" charset="0"/>
              </a:rPr>
              <a:t>In-Memory</a:t>
            </a:r>
            <a:r>
              <a:rPr lang="en-US" sz="5400" dirty="0">
                <a:latin typeface="Futura Medium" charset="0"/>
              </a:rPr>
              <a:t> </a:t>
            </a:r>
            <a:r>
              <a:rPr lang="en-US" sz="5400" b="1" dirty="0">
                <a:solidFill>
                  <a:schemeClr val="tx1"/>
                </a:solidFill>
                <a:latin typeface="Futura Medium" charset="0"/>
              </a:rPr>
              <a:t>Data Modeling</a:t>
            </a:r>
            <a:endParaRPr kumimoji="0" lang="en-US" sz="54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987028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007679"/>
              </p:ext>
            </p:extLst>
          </p:nvPr>
        </p:nvGraphicFramePr>
        <p:xfrm>
          <a:off x="12683898" y="4080407"/>
          <a:ext cx="5792882" cy="65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1457">
                  <a:extLst>
                    <a:ext uri="{9D8B030D-6E8A-4147-A177-3AD203B41FA5}">
                      <a16:colId xmlns:a16="http://schemas.microsoft.com/office/drawing/2014/main" val="1410769170"/>
                    </a:ext>
                  </a:extLst>
                </a:gridCol>
              </a:tblGrid>
              <a:tr h="873515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7F8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 err="1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went_on_backorder</a:t>
                      </a:r>
                      <a:endParaRPr lang="en-US" sz="4000" b="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7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385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12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18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061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812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4412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CC5A40C-111E-1D4A-9442-97301C13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r="46814" b="61618"/>
          <a:stretch/>
        </p:blipFill>
        <p:spPr>
          <a:xfrm>
            <a:off x="5779863" y="4089398"/>
            <a:ext cx="6904034" cy="65108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180" y="4089400"/>
            <a:ext cx="12674600" cy="6502400"/>
          </a:xfrm>
          <a:prstGeom prst="rect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73439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897" y="6896183"/>
            <a:ext cx="3717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observations</a:t>
            </a:r>
            <a:endParaRPr lang="en-US" sz="4800" b="1" dirty="0">
              <a:solidFill>
                <a:srgbClr val="FFC000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DCE3A2F-89AE-6F4B-B186-23374ED6F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35498"/>
              </p:ext>
            </p:extLst>
          </p:nvPr>
        </p:nvGraphicFramePr>
        <p:xfrm>
          <a:off x="12683898" y="4080407"/>
          <a:ext cx="5792882" cy="65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1457">
                  <a:extLst>
                    <a:ext uri="{9D8B030D-6E8A-4147-A177-3AD203B41FA5}">
                      <a16:colId xmlns:a16="http://schemas.microsoft.com/office/drawing/2014/main" val="1410769170"/>
                    </a:ext>
                  </a:extLst>
                </a:gridCol>
              </a:tblGrid>
              <a:tr h="873515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7F8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 err="1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went_on_backorder</a:t>
                      </a:r>
                      <a:endParaRPr lang="en-US" sz="4000" b="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7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385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12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18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061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812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4412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64AFE12-719C-1548-BFC4-AA0F3D3C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r="46814" b="61618"/>
          <a:stretch/>
        </p:blipFill>
        <p:spPr>
          <a:xfrm>
            <a:off x="5779863" y="4089398"/>
            <a:ext cx="6904034" cy="65108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779145-0D28-2648-B494-65F44AF2EB49}"/>
              </a:ext>
            </a:extLst>
          </p:cNvPr>
          <p:cNvSpPr/>
          <p:nvPr/>
        </p:nvSpPr>
        <p:spPr>
          <a:xfrm>
            <a:off x="5802180" y="4089400"/>
            <a:ext cx="12674600" cy="6502400"/>
          </a:xfrm>
          <a:prstGeom prst="rect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71347" y="6693298"/>
            <a:ext cx="15336266" cy="966541"/>
          </a:xfrm>
          <a:prstGeom prst="rect">
            <a:avLst/>
          </a:prstGeom>
          <a:noFill/>
          <a:ln w="10795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786028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897" y="6896183"/>
            <a:ext cx="3400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training ex.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3C56006-8D90-D845-B1E8-AD518A957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83662"/>
              </p:ext>
            </p:extLst>
          </p:nvPr>
        </p:nvGraphicFramePr>
        <p:xfrm>
          <a:off x="12683898" y="4080407"/>
          <a:ext cx="5792882" cy="65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1457">
                  <a:extLst>
                    <a:ext uri="{9D8B030D-6E8A-4147-A177-3AD203B41FA5}">
                      <a16:colId xmlns:a16="http://schemas.microsoft.com/office/drawing/2014/main" val="1410769170"/>
                    </a:ext>
                  </a:extLst>
                </a:gridCol>
              </a:tblGrid>
              <a:tr h="873515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7F8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 err="1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went_on_backorder</a:t>
                      </a:r>
                      <a:endParaRPr lang="en-US" sz="4000" b="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7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385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12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18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061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812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4412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40CA7DA7-DF5A-0341-B5B4-100BD7AB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r="46814" b="61618"/>
          <a:stretch/>
        </p:blipFill>
        <p:spPr>
          <a:xfrm>
            <a:off x="5779863" y="4089398"/>
            <a:ext cx="6904034" cy="65108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89D8AD-08CD-9745-9FF5-5555A151D39C}"/>
              </a:ext>
            </a:extLst>
          </p:cNvPr>
          <p:cNvSpPr/>
          <p:nvPr/>
        </p:nvSpPr>
        <p:spPr>
          <a:xfrm>
            <a:off x="5802180" y="4089400"/>
            <a:ext cx="12674600" cy="6502400"/>
          </a:xfrm>
          <a:prstGeom prst="rect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E91EAB-4536-0A4B-80AA-3A6D9633DF76}"/>
              </a:ext>
            </a:extLst>
          </p:cNvPr>
          <p:cNvSpPr/>
          <p:nvPr/>
        </p:nvSpPr>
        <p:spPr>
          <a:xfrm>
            <a:off x="4471347" y="6693298"/>
            <a:ext cx="15336266" cy="966541"/>
          </a:xfrm>
          <a:prstGeom prst="rect">
            <a:avLst/>
          </a:prstGeom>
          <a:noFill/>
          <a:ln w="10795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83823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6777" y="6920021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(x, </a:t>
            </a:r>
            <a:r>
              <a:rPr lang="en-US" sz="4800" i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y</a:t>
            </a:r>
            <a:r>
              <a:rPr lang="en-US" sz="48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1A3670-3467-F147-ACCA-C8BB12F6E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83662"/>
              </p:ext>
            </p:extLst>
          </p:nvPr>
        </p:nvGraphicFramePr>
        <p:xfrm>
          <a:off x="12683898" y="4080407"/>
          <a:ext cx="5792882" cy="65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1457">
                  <a:extLst>
                    <a:ext uri="{9D8B030D-6E8A-4147-A177-3AD203B41FA5}">
                      <a16:colId xmlns:a16="http://schemas.microsoft.com/office/drawing/2014/main" val="1410769170"/>
                    </a:ext>
                  </a:extLst>
                </a:gridCol>
              </a:tblGrid>
              <a:tr h="873515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7F8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 err="1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went_on_backorder</a:t>
                      </a:r>
                      <a:endParaRPr lang="en-US" sz="4000" b="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7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385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12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18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061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YES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8120">
                <a:tc>
                  <a:txBody>
                    <a:bodyPr/>
                    <a:lstStyle/>
                    <a:p>
                      <a:pPr algn="ctr"/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4412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4000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…</a:t>
                      </a:r>
                      <a:endParaRPr lang="en-US" sz="4000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NO</a:t>
                      </a:r>
                    </a:p>
                  </a:txBody>
                  <a:tcPr marL="49849" marR="49849" marT="24925" marB="24925" anchor="ctr"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C9460AA-8F78-4648-902A-9C6CC0FCC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r="46814" b="61618"/>
          <a:stretch/>
        </p:blipFill>
        <p:spPr>
          <a:xfrm>
            <a:off x="5779863" y="4089398"/>
            <a:ext cx="6904034" cy="65108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BCB8F9-0B77-CF46-9041-E988B7FC80D7}"/>
              </a:ext>
            </a:extLst>
          </p:cNvPr>
          <p:cNvSpPr/>
          <p:nvPr/>
        </p:nvSpPr>
        <p:spPr>
          <a:xfrm>
            <a:off x="5802180" y="4089400"/>
            <a:ext cx="12674600" cy="6502400"/>
          </a:xfrm>
          <a:prstGeom prst="rect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5FFB71-8F1F-0948-8EA5-4C2F30F36BF4}"/>
              </a:ext>
            </a:extLst>
          </p:cNvPr>
          <p:cNvSpPr/>
          <p:nvPr/>
        </p:nvSpPr>
        <p:spPr>
          <a:xfrm>
            <a:off x="4471347" y="6693298"/>
            <a:ext cx="15336266" cy="966541"/>
          </a:xfrm>
          <a:prstGeom prst="rect">
            <a:avLst/>
          </a:prstGeom>
          <a:noFill/>
          <a:ln w="10795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47155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485767" y="6896183"/>
            <a:ext cx="15336266" cy="878674"/>
          </a:xfrm>
          <a:prstGeom prst="rect">
            <a:avLst/>
          </a:prstGeom>
          <a:noFill/>
          <a:ln w="76200" cap="flat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6777" y="6920021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(x, </a:t>
            </a:r>
            <a:r>
              <a:rPr lang="en-US" sz="4800" i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y</a:t>
            </a:r>
            <a:r>
              <a:rPr lang="en-US" sz="4800" b="1" dirty="0">
                <a:solidFill>
                  <a:srgbClr val="FFC000"/>
                </a:solidFill>
                <a:latin typeface="Futura Medium" charset="0"/>
                <a:ea typeface="Futura Medium" charset="0"/>
                <a:cs typeface="Futura Medium" charset="0"/>
              </a:rPr>
              <a:t>)</a:t>
            </a:r>
          </a:p>
        </p:txBody>
      </p:sp>
      <p:sp>
        <p:nvSpPr>
          <p:cNvPr id="10" name="Double Brace 9"/>
          <p:cNvSpPr/>
          <p:nvPr/>
        </p:nvSpPr>
        <p:spPr>
          <a:xfrm>
            <a:off x="5816958" y="4089400"/>
            <a:ext cx="10921642" cy="6502400"/>
          </a:xfrm>
          <a:prstGeom prst="bracePair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</a:rPr>
              <a:t>X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8800" i="1" dirty="0">
              <a:latin typeface="Futura Medium" charset="0"/>
              <a:ea typeface="Futura Medium" charset="0"/>
              <a:cs typeface="Futura Medium" charset="0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1" name="Double Brace 10"/>
          <p:cNvSpPr/>
          <p:nvPr/>
        </p:nvSpPr>
        <p:spPr>
          <a:xfrm>
            <a:off x="17145000" y="4089400"/>
            <a:ext cx="1258655" cy="6502400"/>
          </a:xfrm>
          <a:prstGeom prst="bracePair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</a:rPr>
              <a:t>Y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8800" i="1" dirty="0">
              <a:latin typeface="Futura Medium" charset="0"/>
              <a:ea typeface="Futura Medium" charset="0"/>
              <a:cs typeface="Futura Medium" charset="0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48983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</a:t>
            </a:r>
          </a:p>
        </p:txBody>
      </p:sp>
      <p:sp>
        <p:nvSpPr>
          <p:cNvPr id="10" name="Oval 9"/>
          <p:cNvSpPr/>
          <p:nvPr/>
        </p:nvSpPr>
        <p:spPr>
          <a:xfrm>
            <a:off x="12058353" y="5587999"/>
            <a:ext cx="3710565" cy="3710565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58353" y="6802862"/>
            <a:ext cx="37105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ALGO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385" y="10595034"/>
            <a:ext cx="4508500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-10088" t="-24327" r="79437" b="-20860"/>
          <a:stretch/>
        </p:blipFill>
        <p:spPr>
          <a:xfrm>
            <a:off x="13222684" y="7847657"/>
            <a:ext cx="1381902" cy="124459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0016879" y="7313865"/>
            <a:ext cx="1370969" cy="195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927126" y="11917757"/>
            <a:ext cx="5973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Learn the Pattern</a:t>
            </a:r>
          </a:p>
        </p:txBody>
      </p:sp>
      <p:sp>
        <p:nvSpPr>
          <p:cNvPr id="20" name="Double Brace 19"/>
          <p:cNvSpPr/>
          <p:nvPr/>
        </p:nvSpPr>
        <p:spPr>
          <a:xfrm>
            <a:off x="1762028" y="4993109"/>
            <a:ext cx="5410200" cy="4641511"/>
          </a:xfrm>
          <a:prstGeom prst="bracePair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</a:rPr>
              <a:t>X</a:t>
            </a:r>
          </a:p>
        </p:txBody>
      </p:sp>
      <p:sp>
        <p:nvSpPr>
          <p:cNvPr id="21" name="Double Brace 20"/>
          <p:cNvSpPr/>
          <p:nvPr/>
        </p:nvSpPr>
        <p:spPr>
          <a:xfrm>
            <a:off x="7842733" y="4993109"/>
            <a:ext cx="1177828" cy="4641511"/>
          </a:xfrm>
          <a:prstGeom prst="bracePair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</a:rPr>
              <a:t>Y</a:t>
            </a:r>
            <a:endParaRPr kumimoji="0" lang="en-US" sz="8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13022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</a:t>
            </a:r>
          </a:p>
        </p:txBody>
      </p:sp>
      <p:sp>
        <p:nvSpPr>
          <p:cNvPr id="10" name="Oval 9"/>
          <p:cNvSpPr/>
          <p:nvPr/>
        </p:nvSpPr>
        <p:spPr>
          <a:xfrm>
            <a:off x="12058353" y="5587999"/>
            <a:ext cx="3710565" cy="3710565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58353" y="6802862"/>
            <a:ext cx="371056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ALGO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-10088" t="-24327" r="79437" b="-20860"/>
          <a:stretch/>
        </p:blipFill>
        <p:spPr>
          <a:xfrm>
            <a:off x="13222684" y="7847657"/>
            <a:ext cx="1381902" cy="124459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0016879" y="7313865"/>
            <a:ext cx="1370969" cy="195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352800" y="7311905"/>
            <a:ext cx="1370969" cy="195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uble Brace 22"/>
          <p:cNvSpPr/>
          <p:nvPr/>
        </p:nvSpPr>
        <p:spPr>
          <a:xfrm>
            <a:off x="20303051" y="4993108"/>
            <a:ext cx="1190375" cy="4641511"/>
          </a:xfrm>
          <a:prstGeom prst="bracePair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algn="ctr" defTabSz="914400" latinLnBrk="1"/>
            <a:r>
              <a:rPr lang="en-US" sz="8800" i="1" dirty="0">
                <a:latin typeface="Futura Medium" charset="0"/>
                <a:ea typeface="Futura Medium" charset="0"/>
                <a:cs typeface="Futura Medium" charset="0"/>
              </a:rPr>
              <a:t>Ŷ</a:t>
            </a:r>
            <a:endParaRPr kumimoji="0" lang="en-US" sz="8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4" name="Double Brace 23"/>
          <p:cNvSpPr/>
          <p:nvPr/>
        </p:nvSpPr>
        <p:spPr>
          <a:xfrm>
            <a:off x="1762028" y="4993109"/>
            <a:ext cx="5410200" cy="4641511"/>
          </a:xfrm>
          <a:prstGeom prst="bracePair">
            <a:avLst/>
          </a:prstGeom>
          <a:noFill/>
          <a:ln w="508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</a:rPr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62028" y="3447232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New </a:t>
            </a:r>
            <a:r>
              <a:rPr lang="en-US" sz="4800" b="1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Input Data</a:t>
            </a:r>
            <a:endParaRPr lang="en-US" sz="4800" b="1" dirty="0">
              <a:solidFill>
                <a:schemeClr val="tx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16256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901778"/>
            <a:ext cx="12204842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REGRESSION</a:t>
            </a:r>
          </a:p>
          <a:p>
            <a:pPr marL="0" marR="0" indent="0" algn="ctr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i="1" dirty="0">
                <a:latin typeface="Futura Medium" charset="0"/>
                <a:ea typeface="Futura Medium" charset="0"/>
                <a:cs typeface="Futura Medium" charset="0"/>
              </a:rPr>
              <a:t>How much will a claim cost?</a:t>
            </a:r>
            <a:endParaRPr kumimoji="0" lang="en-US" sz="6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15591" y="4901778"/>
            <a:ext cx="12168409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CLASSIFICATION</a:t>
            </a:r>
          </a:p>
          <a:p>
            <a:pPr marL="0" marR="0" indent="0" algn="ctr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i="1" dirty="0">
                <a:latin typeface="Futura Medium" charset="0"/>
                <a:ea typeface="Futura Medium" charset="0"/>
                <a:cs typeface="Futura Medium" charset="0"/>
              </a:rPr>
              <a:t>Will a borrower default on loan?</a:t>
            </a:r>
            <a:endParaRPr kumimoji="0" lang="en-US" sz="6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005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752483" y="4142757"/>
            <a:ext cx="7751456" cy="5756374"/>
            <a:chOff x="-214648" y="1735279"/>
            <a:chExt cx="3875728" cy="2878187"/>
          </a:xfrm>
        </p:grpSpPr>
        <p:grpSp>
          <p:nvGrpSpPr>
            <p:cNvPr id="22" name="Group 21"/>
            <p:cNvGrpSpPr/>
            <p:nvPr/>
          </p:nvGrpSpPr>
          <p:grpSpPr>
            <a:xfrm>
              <a:off x="836808" y="1735279"/>
              <a:ext cx="2400164" cy="2400164"/>
              <a:chOff x="670652" y="1971761"/>
              <a:chExt cx="2400164" cy="24001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771271" y="2310937"/>
                <a:ext cx="141890" cy="14189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670652" y="1971761"/>
                <a:ext cx="2400164" cy="2400164"/>
                <a:chOff x="670652" y="1971761"/>
                <a:chExt cx="2400164" cy="240016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70652" y="1971761"/>
                  <a:ext cx="2400164" cy="2400164"/>
                  <a:chOff x="670652" y="1971761"/>
                  <a:chExt cx="2400164" cy="24001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70652" y="4359166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 rot="16200000">
                    <a:off x="-524282" y="3171843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Oval 18"/>
                <p:cNvSpPr/>
                <p:nvPr/>
              </p:nvSpPr>
              <p:spPr>
                <a:xfrm>
                  <a:off x="1056289" y="378804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373716" y="3858994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02771" y="3368868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44661" y="260477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35564" y="276853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377454" y="227998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</p:grpSp>
        </p:grpSp>
        <p:sp>
          <p:nvSpPr>
            <p:cNvPr id="134" name="TextBox 133"/>
            <p:cNvSpPr txBox="1"/>
            <p:nvPr/>
          </p:nvSpPr>
          <p:spPr>
            <a:xfrm>
              <a:off x="-214648" y="2631201"/>
              <a:ext cx="94761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claim cost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8785" y="4197967"/>
              <a:ext cx="257229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insurance tier</a:t>
              </a: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47548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752483" y="4142757"/>
            <a:ext cx="7751456" cy="5756374"/>
            <a:chOff x="-214648" y="1735279"/>
            <a:chExt cx="3875728" cy="2878187"/>
          </a:xfrm>
        </p:grpSpPr>
        <p:grpSp>
          <p:nvGrpSpPr>
            <p:cNvPr id="22" name="Group 21"/>
            <p:cNvGrpSpPr/>
            <p:nvPr/>
          </p:nvGrpSpPr>
          <p:grpSpPr>
            <a:xfrm>
              <a:off x="828307" y="1735279"/>
              <a:ext cx="2585545" cy="2400164"/>
              <a:chOff x="662151" y="1971761"/>
              <a:chExt cx="2585545" cy="24001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771271" y="2310937"/>
                <a:ext cx="141890" cy="14189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662151" y="1971761"/>
                <a:ext cx="2585545" cy="2400164"/>
                <a:chOff x="662151" y="1971761"/>
                <a:chExt cx="2585545" cy="240016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70652" y="1971761"/>
                  <a:ext cx="2400164" cy="2400164"/>
                  <a:chOff x="670652" y="1971761"/>
                  <a:chExt cx="2400164" cy="24001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70652" y="4359166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 rot="16200000">
                    <a:off x="-524282" y="3171843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Oval 18"/>
                <p:cNvSpPr/>
                <p:nvPr/>
              </p:nvSpPr>
              <p:spPr>
                <a:xfrm>
                  <a:off x="1056289" y="378804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373716" y="3858994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02771" y="3368868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44661" y="260477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35564" y="276853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377454" y="227998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662151" y="2112578"/>
                  <a:ext cx="2585545" cy="2191407"/>
                </a:xfrm>
                <a:custGeom>
                  <a:avLst/>
                  <a:gdLst>
                    <a:gd name="connsiteX0" fmla="*/ 0 w 2585545"/>
                    <a:gd name="connsiteY0" fmla="*/ 2191407 h 2191407"/>
                    <a:gd name="connsiteX1" fmla="*/ 693683 w 2585545"/>
                    <a:gd name="connsiteY1" fmla="*/ 1639614 h 2191407"/>
                    <a:gd name="connsiteX2" fmla="*/ 725214 w 2585545"/>
                    <a:gd name="connsiteY2" fmla="*/ 551793 h 2191407"/>
                    <a:gd name="connsiteX3" fmla="*/ 1655379 w 2585545"/>
                    <a:gd name="connsiteY3" fmla="*/ 772511 h 2191407"/>
                    <a:gd name="connsiteX4" fmla="*/ 1797269 w 2585545"/>
                    <a:gd name="connsiteY4" fmla="*/ 204952 h 2191407"/>
                    <a:gd name="connsiteX5" fmla="*/ 2191407 w 2585545"/>
                    <a:gd name="connsiteY5" fmla="*/ 268014 h 2191407"/>
                    <a:gd name="connsiteX6" fmla="*/ 2585545 w 2585545"/>
                    <a:gd name="connsiteY6" fmla="*/ 0 h 219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85545" h="2191407">
                      <a:moveTo>
                        <a:pt x="0" y="2191407"/>
                      </a:moveTo>
                      <a:cubicBezTo>
                        <a:pt x="286407" y="2052145"/>
                        <a:pt x="572814" y="1912883"/>
                        <a:pt x="693683" y="1639614"/>
                      </a:cubicBezTo>
                      <a:cubicBezTo>
                        <a:pt x="814552" y="1366345"/>
                        <a:pt x="564931" y="696310"/>
                        <a:pt x="725214" y="551793"/>
                      </a:cubicBezTo>
                      <a:cubicBezTo>
                        <a:pt x="885497" y="407276"/>
                        <a:pt x="1476703" y="830318"/>
                        <a:pt x="1655379" y="772511"/>
                      </a:cubicBezTo>
                      <a:cubicBezTo>
                        <a:pt x="1834055" y="714704"/>
                        <a:pt x="1707931" y="289035"/>
                        <a:pt x="1797269" y="204952"/>
                      </a:cubicBezTo>
                      <a:cubicBezTo>
                        <a:pt x="1886607" y="120869"/>
                        <a:pt x="2060028" y="302173"/>
                        <a:pt x="2191407" y="268014"/>
                      </a:cubicBezTo>
                      <a:cubicBezTo>
                        <a:pt x="2322786" y="233855"/>
                        <a:pt x="2341180" y="141890"/>
                        <a:pt x="2585545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</p:grpSp>
        </p:grpSp>
        <p:sp>
          <p:nvSpPr>
            <p:cNvPr id="134" name="TextBox 133"/>
            <p:cNvSpPr txBox="1"/>
            <p:nvPr/>
          </p:nvSpPr>
          <p:spPr>
            <a:xfrm>
              <a:off x="-214648" y="2631201"/>
              <a:ext cx="94761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claim cost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8785" y="4197967"/>
              <a:ext cx="257229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insurance tier</a:t>
              </a: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70121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99C6-4932-C244-A88B-5C10AC28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H2O-3?</a:t>
            </a:r>
          </a:p>
        </p:txBody>
      </p:sp>
      <p:graphicFrame>
        <p:nvGraphicFramePr>
          <p:cNvPr id="10" name="Table 583">
            <a:extLst>
              <a:ext uri="{FF2B5EF4-FFF2-40B4-BE49-F238E27FC236}">
                <a16:creationId xmlns:a16="http://schemas.microsoft.com/office/drawing/2014/main" id="{765D4A17-C913-EC46-BC1A-52DC1FE96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095074"/>
              </p:ext>
            </p:extLst>
          </p:nvPr>
        </p:nvGraphicFramePr>
        <p:xfrm>
          <a:off x="3050119" y="3319268"/>
          <a:ext cx="4159184" cy="3444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9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6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864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1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2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3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sz="3000" dirty="0"/>
                        <a:t>…</a:t>
                      </a:r>
                      <a:endParaRPr sz="3000" b="1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p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ym typeface="Calibri"/>
                        </a:rPr>
                        <a:t>y</a:t>
                      </a:r>
                      <a:endParaRPr sz="1100" b="0" i="0" dirty="0">
                        <a:solidFill>
                          <a:srgbClr val="FFFFFF"/>
                        </a:solidFill>
                        <a:latin typeface="Futura Medium" charset="0"/>
                        <a:sym typeface="Calibri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 583">
            <a:extLst>
              <a:ext uri="{FF2B5EF4-FFF2-40B4-BE49-F238E27FC236}">
                <a16:creationId xmlns:a16="http://schemas.microsoft.com/office/drawing/2014/main" id="{C669754B-01B2-BC4F-8540-FB28256BF4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124632"/>
              </p:ext>
            </p:extLst>
          </p:nvPr>
        </p:nvGraphicFramePr>
        <p:xfrm>
          <a:off x="7630326" y="3319268"/>
          <a:ext cx="4159184" cy="3444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9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6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864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1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2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3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sz="3000" dirty="0"/>
                        <a:t>…</a:t>
                      </a:r>
                      <a:endParaRPr sz="3000" b="1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p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ym typeface="Calibri"/>
                        </a:rPr>
                        <a:t>y</a:t>
                      </a:r>
                      <a:endParaRPr sz="1100" b="0" i="0" dirty="0">
                        <a:solidFill>
                          <a:srgbClr val="FFFFFF"/>
                        </a:solidFill>
                        <a:latin typeface="Futura Medium" charset="0"/>
                        <a:sym typeface="Calibri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CC8BFC8-700F-5140-BE05-520B5B818F52}"/>
              </a:ext>
            </a:extLst>
          </p:cNvPr>
          <p:cNvSpPr txBox="1"/>
          <p:nvPr/>
        </p:nvSpPr>
        <p:spPr>
          <a:xfrm>
            <a:off x="3050119" y="7842066"/>
            <a:ext cx="9160414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kumimoji="0" 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No Dat</a:t>
            </a:r>
            <a:r>
              <a:rPr lang="en-US" sz="10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Size </a:t>
            </a:r>
            <a:r>
              <a:rPr kumimoji="0" 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panose="020B0602020204020303" pitchFamily="34" charset="-79"/>
                <a:cs typeface="Futura Medium" panose="020B0602020204020303" pitchFamily="34" charset="-79"/>
                <a:sym typeface="Calibri"/>
              </a:rPr>
              <a:t>Limit</a:t>
            </a:r>
          </a:p>
        </p:txBody>
      </p:sp>
      <p:graphicFrame>
        <p:nvGraphicFramePr>
          <p:cNvPr id="18" name="Table 583">
            <a:extLst>
              <a:ext uri="{FF2B5EF4-FFF2-40B4-BE49-F238E27FC236}">
                <a16:creationId xmlns:a16="http://schemas.microsoft.com/office/drawing/2014/main" id="{004F9E89-8C9E-4947-B5B6-2EA387014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3775013"/>
              </p:ext>
            </p:extLst>
          </p:nvPr>
        </p:nvGraphicFramePr>
        <p:xfrm>
          <a:off x="12210533" y="3319268"/>
          <a:ext cx="4159184" cy="3444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9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6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864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1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2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3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sz="3000" dirty="0"/>
                        <a:t>…</a:t>
                      </a:r>
                      <a:endParaRPr sz="3000" b="1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p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ym typeface="Calibri"/>
                        </a:rPr>
                        <a:t>y</a:t>
                      </a:r>
                      <a:endParaRPr sz="1100" b="0" i="0" dirty="0">
                        <a:solidFill>
                          <a:srgbClr val="FFFFFF"/>
                        </a:solidFill>
                        <a:latin typeface="Futura Medium" charset="0"/>
                        <a:sym typeface="Calibri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" name="Table 583">
            <a:extLst>
              <a:ext uri="{FF2B5EF4-FFF2-40B4-BE49-F238E27FC236}">
                <a16:creationId xmlns:a16="http://schemas.microsoft.com/office/drawing/2014/main" id="{E9D273F3-9244-C346-90D2-CFC9C8EDEC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106238"/>
              </p:ext>
            </p:extLst>
          </p:nvPr>
        </p:nvGraphicFramePr>
        <p:xfrm>
          <a:off x="16790740" y="3319268"/>
          <a:ext cx="4159184" cy="3444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9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6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864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1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2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3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sz="3000" dirty="0"/>
                        <a:t>…</a:t>
                      </a:r>
                      <a:endParaRPr sz="3000" b="1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p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ym typeface="Calibri"/>
                        </a:rPr>
                        <a:t>y</a:t>
                      </a:r>
                      <a:endParaRPr sz="1100" b="0" i="0" dirty="0">
                        <a:solidFill>
                          <a:srgbClr val="FFFFFF"/>
                        </a:solidFill>
                        <a:latin typeface="Futura Medium" charset="0"/>
                        <a:sym typeface="Calibri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583">
            <a:extLst>
              <a:ext uri="{FF2B5EF4-FFF2-40B4-BE49-F238E27FC236}">
                <a16:creationId xmlns:a16="http://schemas.microsoft.com/office/drawing/2014/main" id="{F9827322-7DA8-BA4F-BD58-42ACC74D9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55"/>
              </p:ext>
            </p:extLst>
          </p:nvPr>
        </p:nvGraphicFramePr>
        <p:xfrm>
          <a:off x="12210533" y="7698874"/>
          <a:ext cx="4159184" cy="3444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9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6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864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1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2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3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sz="3000" dirty="0"/>
                        <a:t>…</a:t>
                      </a:r>
                      <a:endParaRPr sz="3000" b="1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p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ym typeface="Calibri"/>
                        </a:rPr>
                        <a:t>y</a:t>
                      </a:r>
                      <a:endParaRPr sz="1100" b="0" i="0" dirty="0">
                        <a:solidFill>
                          <a:srgbClr val="FFFFFF"/>
                        </a:solidFill>
                        <a:latin typeface="Futura Medium" charset="0"/>
                        <a:sym typeface="Calibri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" name="Table 583">
            <a:extLst>
              <a:ext uri="{FF2B5EF4-FFF2-40B4-BE49-F238E27FC236}">
                <a16:creationId xmlns:a16="http://schemas.microsoft.com/office/drawing/2014/main" id="{85FD3A38-B74D-1A4F-9D14-3F1FC35C4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689198"/>
              </p:ext>
            </p:extLst>
          </p:nvPr>
        </p:nvGraphicFramePr>
        <p:xfrm>
          <a:off x="16790740" y="7698874"/>
          <a:ext cx="4159184" cy="3444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93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6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864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1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2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3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sz="3000" dirty="0"/>
                        <a:t>…</a:t>
                      </a:r>
                      <a:endParaRPr sz="3000" b="1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100" dirty="0"/>
                        <a:t>x</a:t>
                      </a:r>
                      <a:r>
                        <a:rPr sz="1100" baseline="-5999" dirty="0"/>
                        <a:t>p</a:t>
                      </a:r>
                      <a:endParaRPr sz="11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sym typeface="Calibri"/>
                        </a:rPr>
                        <a:t>y</a:t>
                      </a:r>
                      <a:endParaRPr sz="1100" b="0" i="0" dirty="0">
                        <a:solidFill>
                          <a:srgbClr val="FFFFFF"/>
                        </a:solidFill>
                        <a:latin typeface="Futura Medium" charset="0"/>
                        <a:sym typeface="Calibri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949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161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Calibri"/>
                        </a:defRPr>
                      </a:pPr>
                      <a:r>
                        <a:rPr lang="is-IS" sz="2900" dirty="0"/>
                        <a:t>…</a:t>
                      </a:r>
                      <a:endParaRPr sz="1100" b="0" i="0" dirty="0">
                        <a:solidFill>
                          <a:schemeClr val="bg1"/>
                        </a:solidFill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100" b="0" i="0" dirty="0">
                        <a:latin typeface="Futura Medium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077897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752483" y="4142757"/>
            <a:ext cx="7751456" cy="5756374"/>
            <a:chOff x="-214648" y="1735279"/>
            <a:chExt cx="3875728" cy="2878187"/>
          </a:xfrm>
        </p:grpSpPr>
        <p:grpSp>
          <p:nvGrpSpPr>
            <p:cNvPr id="22" name="Group 21"/>
            <p:cNvGrpSpPr/>
            <p:nvPr/>
          </p:nvGrpSpPr>
          <p:grpSpPr>
            <a:xfrm>
              <a:off x="828307" y="1735279"/>
              <a:ext cx="2585545" cy="2400164"/>
              <a:chOff x="662151" y="1971761"/>
              <a:chExt cx="2585545" cy="24001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771271" y="2310937"/>
                <a:ext cx="141890" cy="14189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662151" y="1971761"/>
                <a:ext cx="2585545" cy="2400164"/>
                <a:chOff x="662151" y="1971761"/>
                <a:chExt cx="2585545" cy="240016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70652" y="1971761"/>
                  <a:ext cx="2400164" cy="2400164"/>
                  <a:chOff x="670652" y="1971761"/>
                  <a:chExt cx="2400164" cy="24001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70652" y="4359166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 rot="16200000">
                    <a:off x="-524282" y="3171843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Oval 18"/>
                <p:cNvSpPr/>
                <p:nvPr/>
              </p:nvSpPr>
              <p:spPr>
                <a:xfrm>
                  <a:off x="1056289" y="378804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373716" y="3858994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02771" y="3368868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44661" y="260477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35564" y="276853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377454" y="227998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662151" y="2112578"/>
                  <a:ext cx="2585545" cy="2191407"/>
                </a:xfrm>
                <a:custGeom>
                  <a:avLst/>
                  <a:gdLst>
                    <a:gd name="connsiteX0" fmla="*/ 0 w 2585545"/>
                    <a:gd name="connsiteY0" fmla="*/ 2191407 h 2191407"/>
                    <a:gd name="connsiteX1" fmla="*/ 693683 w 2585545"/>
                    <a:gd name="connsiteY1" fmla="*/ 1639614 h 2191407"/>
                    <a:gd name="connsiteX2" fmla="*/ 725214 w 2585545"/>
                    <a:gd name="connsiteY2" fmla="*/ 551793 h 2191407"/>
                    <a:gd name="connsiteX3" fmla="*/ 1655379 w 2585545"/>
                    <a:gd name="connsiteY3" fmla="*/ 772511 h 2191407"/>
                    <a:gd name="connsiteX4" fmla="*/ 1797269 w 2585545"/>
                    <a:gd name="connsiteY4" fmla="*/ 204952 h 2191407"/>
                    <a:gd name="connsiteX5" fmla="*/ 2191407 w 2585545"/>
                    <a:gd name="connsiteY5" fmla="*/ 268014 h 2191407"/>
                    <a:gd name="connsiteX6" fmla="*/ 2585545 w 2585545"/>
                    <a:gd name="connsiteY6" fmla="*/ 0 h 219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85545" h="2191407">
                      <a:moveTo>
                        <a:pt x="0" y="2191407"/>
                      </a:moveTo>
                      <a:cubicBezTo>
                        <a:pt x="286407" y="2052145"/>
                        <a:pt x="572814" y="1912883"/>
                        <a:pt x="693683" y="1639614"/>
                      </a:cubicBezTo>
                      <a:cubicBezTo>
                        <a:pt x="814552" y="1366345"/>
                        <a:pt x="564931" y="696310"/>
                        <a:pt x="725214" y="551793"/>
                      </a:cubicBezTo>
                      <a:cubicBezTo>
                        <a:pt x="885497" y="407276"/>
                        <a:pt x="1476703" y="830318"/>
                        <a:pt x="1655379" y="772511"/>
                      </a:cubicBezTo>
                      <a:cubicBezTo>
                        <a:pt x="1834055" y="714704"/>
                        <a:pt x="1707931" y="289035"/>
                        <a:pt x="1797269" y="204952"/>
                      </a:cubicBezTo>
                      <a:cubicBezTo>
                        <a:pt x="1886607" y="120869"/>
                        <a:pt x="2060028" y="302173"/>
                        <a:pt x="2191407" y="268014"/>
                      </a:cubicBezTo>
                      <a:cubicBezTo>
                        <a:pt x="2322786" y="233855"/>
                        <a:pt x="2341180" y="141890"/>
                        <a:pt x="2585545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</p:grpSp>
        </p:grpSp>
        <p:sp>
          <p:nvSpPr>
            <p:cNvPr id="134" name="TextBox 133"/>
            <p:cNvSpPr txBox="1"/>
            <p:nvPr/>
          </p:nvSpPr>
          <p:spPr>
            <a:xfrm>
              <a:off x="-214648" y="2631201"/>
              <a:ext cx="94761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claim cost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8785" y="4197967"/>
              <a:ext cx="257229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insurance tier</a:t>
              </a: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F0238D7-6743-7540-9392-C54AC6870E67}"/>
              </a:ext>
            </a:extLst>
          </p:cNvPr>
          <p:cNvCxnSpPr/>
          <p:nvPr/>
        </p:nvCxnSpPr>
        <p:spPr>
          <a:xfrm>
            <a:off x="6327648" y="8553659"/>
            <a:ext cx="0" cy="632042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634414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752483" y="4142757"/>
            <a:ext cx="7751456" cy="5756374"/>
            <a:chOff x="-214648" y="1735279"/>
            <a:chExt cx="3875728" cy="2878187"/>
          </a:xfrm>
        </p:grpSpPr>
        <p:grpSp>
          <p:nvGrpSpPr>
            <p:cNvPr id="22" name="Group 21"/>
            <p:cNvGrpSpPr/>
            <p:nvPr/>
          </p:nvGrpSpPr>
          <p:grpSpPr>
            <a:xfrm>
              <a:off x="828307" y="1735279"/>
              <a:ext cx="2585545" cy="2400164"/>
              <a:chOff x="662151" y="1971761"/>
              <a:chExt cx="2585545" cy="24001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771271" y="2310937"/>
                <a:ext cx="141890" cy="14189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662151" y="1971761"/>
                <a:ext cx="2585545" cy="2400164"/>
                <a:chOff x="662151" y="1971761"/>
                <a:chExt cx="2585545" cy="240016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70652" y="1971761"/>
                  <a:ext cx="2400164" cy="2400164"/>
                  <a:chOff x="670652" y="1971761"/>
                  <a:chExt cx="2400164" cy="24001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70652" y="4359166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 rot="16200000">
                    <a:off x="-524282" y="3171843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Oval 18"/>
                <p:cNvSpPr/>
                <p:nvPr/>
              </p:nvSpPr>
              <p:spPr>
                <a:xfrm>
                  <a:off x="1056289" y="378804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373716" y="3858994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02771" y="3368868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44661" y="260477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35564" y="276853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377454" y="227998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662151" y="2112578"/>
                  <a:ext cx="2585545" cy="2191407"/>
                </a:xfrm>
                <a:custGeom>
                  <a:avLst/>
                  <a:gdLst>
                    <a:gd name="connsiteX0" fmla="*/ 0 w 2585545"/>
                    <a:gd name="connsiteY0" fmla="*/ 2191407 h 2191407"/>
                    <a:gd name="connsiteX1" fmla="*/ 693683 w 2585545"/>
                    <a:gd name="connsiteY1" fmla="*/ 1639614 h 2191407"/>
                    <a:gd name="connsiteX2" fmla="*/ 725214 w 2585545"/>
                    <a:gd name="connsiteY2" fmla="*/ 551793 h 2191407"/>
                    <a:gd name="connsiteX3" fmla="*/ 1655379 w 2585545"/>
                    <a:gd name="connsiteY3" fmla="*/ 772511 h 2191407"/>
                    <a:gd name="connsiteX4" fmla="*/ 1797269 w 2585545"/>
                    <a:gd name="connsiteY4" fmla="*/ 204952 h 2191407"/>
                    <a:gd name="connsiteX5" fmla="*/ 2191407 w 2585545"/>
                    <a:gd name="connsiteY5" fmla="*/ 268014 h 2191407"/>
                    <a:gd name="connsiteX6" fmla="*/ 2585545 w 2585545"/>
                    <a:gd name="connsiteY6" fmla="*/ 0 h 219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85545" h="2191407">
                      <a:moveTo>
                        <a:pt x="0" y="2191407"/>
                      </a:moveTo>
                      <a:cubicBezTo>
                        <a:pt x="286407" y="2052145"/>
                        <a:pt x="572814" y="1912883"/>
                        <a:pt x="693683" y="1639614"/>
                      </a:cubicBezTo>
                      <a:cubicBezTo>
                        <a:pt x="814552" y="1366345"/>
                        <a:pt x="564931" y="696310"/>
                        <a:pt x="725214" y="551793"/>
                      </a:cubicBezTo>
                      <a:cubicBezTo>
                        <a:pt x="885497" y="407276"/>
                        <a:pt x="1476703" y="830318"/>
                        <a:pt x="1655379" y="772511"/>
                      </a:cubicBezTo>
                      <a:cubicBezTo>
                        <a:pt x="1834055" y="714704"/>
                        <a:pt x="1707931" y="289035"/>
                        <a:pt x="1797269" y="204952"/>
                      </a:cubicBezTo>
                      <a:cubicBezTo>
                        <a:pt x="1886607" y="120869"/>
                        <a:pt x="2060028" y="302173"/>
                        <a:pt x="2191407" y="268014"/>
                      </a:cubicBezTo>
                      <a:cubicBezTo>
                        <a:pt x="2322786" y="233855"/>
                        <a:pt x="2341180" y="141890"/>
                        <a:pt x="2585545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</p:grpSp>
        </p:grpSp>
        <p:sp>
          <p:nvSpPr>
            <p:cNvPr id="134" name="TextBox 133"/>
            <p:cNvSpPr txBox="1"/>
            <p:nvPr/>
          </p:nvSpPr>
          <p:spPr>
            <a:xfrm>
              <a:off x="-214648" y="2631201"/>
              <a:ext cx="94761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claim cost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8785" y="4197967"/>
              <a:ext cx="257229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insurance tier</a:t>
              </a: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45CD900-BA1B-6742-A6BA-83550FB75E76}"/>
              </a:ext>
            </a:extLst>
          </p:cNvPr>
          <p:cNvCxnSpPr/>
          <p:nvPr/>
        </p:nvCxnSpPr>
        <p:spPr>
          <a:xfrm>
            <a:off x="6327648" y="5061153"/>
            <a:ext cx="0" cy="4252063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335802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752483" y="4142757"/>
            <a:ext cx="7751456" cy="5756374"/>
            <a:chOff x="-214648" y="1735279"/>
            <a:chExt cx="3875728" cy="2878187"/>
          </a:xfrm>
        </p:grpSpPr>
        <p:grpSp>
          <p:nvGrpSpPr>
            <p:cNvPr id="22" name="Group 21"/>
            <p:cNvGrpSpPr/>
            <p:nvPr/>
          </p:nvGrpSpPr>
          <p:grpSpPr>
            <a:xfrm>
              <a:off x="828307" y="1735279"/>
              <a:ext cx="2585545" cy="2400164"/>
              <a:chOff x="662151" y="1971761"/>
              <a:chExt cx="2585545" cy="24001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771271" y="2310937"/>
                <a:ext cx="141890" cy="14189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662151" y="1971761"/>
                <a:ext cx="2585545" cy="2400164"/>
                <a:chOff x="662151" y="1971761"/>
                <a:chExt cx="2585545" cy="240016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70652" y="1971761"/>
                  <a:ext cx="2400164" cy="2400164"/>
                  <a:chOff x="670652" y="1971761"/>
                  <a:chExt cx="2400164" cy="24001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70652" y="4359166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 rot="16200000">
                    <a:off x="-524282" y="3171843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Oval 18"/>
                <p:cNvSpPr/>
                <p:nvPr/>
              </p:nvSpPr>
              <p:spPr>
                <a:xfrm>
                  <a:off x="1056289" y="378804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373716" y="3858994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02771" y="3368868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44661" y="260477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35564" y="276853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377454" y="227998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662151" y="2112578"/>
                  <a:ext cx="2585545" cy="2191407"/>
                </a:xfrm>
                <a:custGeom>
                  <a:avLst/>
                  <a:gdLst>
                    <a:gd name="connsiteX0" fmla="*/ 0 w 2585545"/>
                    <a:gd name="connsiteY0" fmla="*/ 2191407 h 2191407"/>
                    <a:gd name="connsiteX1" fmla="*/ 693683 w 2585545"/>
                    <a:gd name="connsiteY1" fmla="*/ 1639614 h 2191407"/>
                    <a:gd name="connsiteX2" fmla="*/ 725214 w 2585545"/>
                    <a:gd name="connsiteY2" fmla="*/ 551793 h 2191407"/>
                    <a:gd name="connsiteX3" fmla="*/ 1655379 w 2585545"/>
                    <a:gd name="connsiteY3" fmla="*/ 772511 h 2191407"/>
                    <a:gd name="connsiteX4" fmla="*/ 1797269 w 2585545"/>
                    <a:gd name="connsiteY4" fmla="*/ 204952 h 2191407"/>
                    <a:gd name="connsiteX5" fmla="*/ 2191407 w 2585545"/>
                    <a:gd name="connsiteY5" fmla="*/ 268014 h 2191407"/>
                    <a:gd name="connsiteX6" fmla="*/ 2585545 w 2585545"/>
                    <a:gd name="connsiteY6" fmla="*/ 0 h 219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85545" h="2191407">
                      <a:moveTo>
                        <a:pt x="0" y="2191407"/>
                      </a:moveTo>
                      <a:cubicBezTo>
                        <a:pt x="286407" y="2052145"/>
                        <a:pt x="572814" y="1912883"/>
                        <a:pt x="693683" y="1639614"/>
                      </a:cubicBezTo>
                      <a:cubicBezTo>
                        <a:pt x="814552" y="1366345"/>
                        <a:pt x="564931" y="696310"/>
                        <a:pt x="725214" y="551793"/>
                      </a:cubicBezTo>
                      <a:cubicBezTo>
                        <a:pt x="885497" y="407276"/>
                        <a:pt x="1476703" y="830318"/>
                        <a:pt x="1655379" y="772511"/>
                      </a:cubicBezTo>
                      <a:cubicBezTo>
                        <a:pt x="1834055" y="714704"/>
                        <a:pt x="1707931" y="289035"/>
                        <a:pt x="1797269" y="204952"/>
                      </a:cubicBezTo>
                      <a:cubicBezTo>
                        <a:pt x="1886607" y="120869"/>
                        <a:pt x="2060028" y="302173"/>
                        <a:pt x="2191407" y="268014"/>
                      </a:cubicBezTo>
                      <a:cubicBezTo>
                        <a:pt x="2322786" y="233855"/>
                        <a:pt x="2341180" y="141890"/>
                        <a:pt x="2585545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</p:grpSp>
        </p:grpSp>
        <p:sp>
          <p:nvSpPr>
            <p:cNvPr id="134" name="TextBox 133"/>
            <p:cNvSpPr txBox="1"/>
            <p:nvPr/>
          </p:nvSpPr>
          <p:spPr>
            <a:xfrm>
              <a:off x="-214648" y="2631201"/>
              <a:ext cx="94761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claim cost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8785" y="4197967"/>
              <a:ext cx="257229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insurance tier</a:t>
              </a: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45CD900-BA1B-6742-A6BA-83550FB75E76}"/>
              </a:ext>
            </a:extLst>
          </p:cNvPr>
          <p:cNvCxnSpPr/>
          <p:nvPr/>
        </p:nvCxnSpPr>
        <p:spPr>
          <a:xfrm>
            <a:off x="6327648" y="5061153"/>
            <a:ext cx="0" cy="4252063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060ACC1-DA2C-3B4C-B59D-DE5D127810DA}"/>
              </a:ext>
            </a:extLst>
          </p:cNvPr>
          <p:cNvSpPr/>
          <p:nvPr/>
        </p:nvSpPr>
        <p:spPr>
          <a:xfrm rot="10800000" flipV="1">
            <a:off x="6190383" y="5614245"/>
            <a:ext cx="283780" cy="283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205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752483" y="4142757"/>
            <a:ext cx="7751456" cy="5756374"/>
            <a:chOff x="-214648" y="1735279"/>
            <a:chExt cx="3875728" cy="2878187"/>
          </a:xfrm>
        </p:grpSpPr>
        <p:grpSp>
          <p:nvGrpSpPr>
            <p:cNvPr id="22" name="Group 21"/>
            <p:cNvGrpSpPr/>
            <p:nvPr/>
          </p:nvGrpSpPr>
          <p:grpSpPr>
            <a:xfrm>
              <a:off x="828307" y="1735279"/>
              <a:ext cx="2585545" cy="2400164"/>
              <a:chOff x="662151" y="1971761"/>
              <a:chExt cx="2585545" cy="24001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771271" y="2310937"/>
                <a:ext cx="141890" cy="14189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662151" y="1971761"/>
                <a:ext cx="2585545" cy="2400164"/>
                <a:chOff x="662151" y="1971761"/>
                <a:chExt cx="2585545" cy="240016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70652" y="1971761"/>
                  <a:ext cx="2400164" cy="2400164"/>
                  <a:chOff x="670652" y="1971761"/>
                  <a:chExt cx="2400164" cy="24001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70652" y="4359166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 rot="16200000">
                    <a:off x="-524282" y="3171843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Oval 18"/>
                <p:cNvSpPr/>
                <p:nvPr/>
              </p:nvSpPr>
              <p:spPr>
                <a:xfrm>
                  <a:off x="1056289" y="378804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373716" y="3858994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02771" y="3368868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44661" y="260477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35564" y="276853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377454" y="227998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662151" y="2112578"/>
                  <a:ext cx="2585545" cy="2191407"/>
                </a:xfrm>
                <a:custGeom>
                  <a:avLst/>
                  <a:gdLst>
                    <a:gd name="connsiteX0" fmla="*/ 0 w 2585545"/>
                    <a:gd name="connsiteY0" fmla="*/ 2191407 h 2191407"/>
                    <a:gd name="connsiteX1" fmla="*/ 693683 w 2585545"/>
                    <a:gd name="connsiteY1" fmla="*/ 1639614 h 2191407"/>
                    <a:gd name="connsiteX2" fmla="*/ 725214 w 2585545"/>
                    <a:gd name="connsiteY2" fmla="*/ 551793 h 2191407"/>
                    <a:gd name="connsiteX3" fmla="*/ 1655379 w 2585545"/>
                    <a:gd name="connsiteY3" fmla="*/ 772511 h 2191407"/>
                    <a:gd name="connsiteX4" fmla="*/ 1797269 w 2585545"/>
                    <a:gd name="connsiteY4" fmla="*/ 204952 h 2191407"/>
                    <a:gd name="connsiteX5" fmla="*/ 2191407 w 2585545"/>
                    <a:gd name="connsiteY5" fmla="*/ 268014 h 2191407"/>
                    <a:gd name="connsiteX6" fmla="*/ 2585545 w 2585545"/>
                    <a:gd name="connsiteY6" fmla="*/ 0 h 219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85545" h="2191407">
                      <a:moveTo>
                        <a:pt x="0" y="2191407"/>
                      </a:moveTo>
                      <a:cubicBezTo>
                        <a:pt x="286407" y="2052145"/>
                        <a:pt x="572814" y="1912883"/>
                        <a:pt x="693683" y="1639614"/>
                      </a:cubicBezTo>
                      <a:cubicBezTo>
                        <a:pt x="814552" y="1366345"/>
                        <a:pt x="564931" y="696310"/>
                        <a:pt x="725214" y="551793"/>
                      </a:cubicBezTo>
                      <a:cubicBezTo>
                        <a:pt x="885497" y="407276"/>
                        <a:pt x="1476703" y="830318"/>
                        <a:pt x="1655379" y="772511"/>
                      </a:cubicBezTo>
                      <a:cubicBezTo>
                        <a:pt x="1834055" y="714704"/>
                        <a:pt x="1707931" y="289035"/>
                        <a:pt x="1797269" y="204952"/>
                      </a:cubicBezTo>
                      <a:cubicBezTo>
                        <a:pt x="1886607" y="120869"/>
                        <a:pt x="2060028" y="302173"/>
                        <a:pt x="2191407" y="268014"/>
                      </a:cubicBezTo>
                      <a:cubicBezTo>
                        <a:pt x="2322786" y="233855"/>
                        <a:pt x="2341180" y="141890"/>
                        <a:pt x="2585545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</p:grpSp>
        </p:grpSp>
        <p:sp>
          <p:nvSpPr>
            <p:cNvPr id="134" name="TextBox 133"/>
            <p:cNvSpPr txBox="1"/>
            <p:nvPr/>
          </p:nvSpPr>
          <p:spPr>
            <a:xfrm>
              <a:off x="-214648" y="2631201"/>
              <a:ext cx="94761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claim cost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8785" y="4197967"/>
              <a:ext cx="257229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insurance tier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015473" y="4750279"/>
            <a:ext cx="4818142" cy="4015718"/>
            <a:chOff x="8524102" y="1431550"/>
            <a:chExt cx="2409071" cy="2007859"/>
          </a:xfrm>
        </p:grpSpPr>
        <p:sp>
          <p:nvSpPr>
            <p:cNvPr id="78" name="Oval 77"/>
            <p:cNvSpPr/>
            <p:nvPr/>
          </p:nvSpPr>
          <p:spPr>
            <a:xfrm>
              <a:off x="9049513" y="15933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899847" y="18760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052247" y="20284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9052247" y="20284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425258" y="154770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8870112" y="20976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907623" y="242168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722538" y="150249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585434" y="193256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801003" y="143155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9022512" y="22500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181105" y="255391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 rot="16200000"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8524102" y="2351574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 rot="16200000"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 rot="16200000"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 rot="16200000"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 rot="16200000"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 rot="16200000">
              <a:off x="9577658" y="170010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 rot="16200000">
              <a:off x="9022512" y="22500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 rot="16200000">
              <a:off x="8907623" y="2777257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 rot="16200000"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 rot="16200000">
              <a:off x="9882458" y="244031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 rot="16200000"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 rot="16200000">
              <a:off x="10405348" y="189798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 rot="16200000">
              <a:off x="9737834" y="208496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 rot="16200000">
              <a:off x="9509447" y="24856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 rot="16200000">
              <a:off x="9953403" y="158395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 rot="16200000">
              <a:off x="9174912" y="24024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 rot="16200000">
              <a:off x="9333505" y="270631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 rot="10800000">
              <a:off x="9067693" y="2022757"/>
              <a:ext cx="1865480" cy="1416652"/>
              <a:chOff x="9575142" y="3444286"/>
              <a:chExt cx="1865480" cy="1416652"/>
            </a:xfrm>
          </p:grpSpPr>
          <p:sp>
            <p:nvSpPr>
              <p:cNvPr id="136" name="Oval 135"/>
              <p:cNvSpPr/>
              <p:nvPr/>
            </p:nvSpPr>
            <p:spPr>
              <a:xfrm flipV="1">
                <a:off x="9942897" y="36061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 flipV="1">
                <a:off x="9793231" y="38888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 flipV="1">
                <a:off x="9945631" y="40412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 flipV="1">
                <a:off x="9945631" y="40412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 flipV="1">
                <a:off x="10318642" y="356043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 flipV="1">
                <a:off x="9763496" y="41103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 flipV="1">
                <a:off x="9801007" y="443441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 flipV="1">
                <a:off x="9773579" y="367288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 flipV="1">
                <a:off x="10478818" y="394530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 flipV="1">
                <a:off x="10694387" y="344428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 flipV="1">
                <a:off x="9915896" y="42627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 flipV="1">
                <a:off x="10074489" y="456664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 rot="5400000"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 rot="5400000" flipV="1">
                <a:off x="9575142" y="4364310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 rot="5400000"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 rot="5400000"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 rot="5400000"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 rot="5400000"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 rot="5400000" flipV="1">
                <a:off x="10471042" y="371283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 rot="5400000" flipV="1">
                <a:off x="9915896" y="42627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 rot="5400000"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 rot="5400000" flipV="1">
                <a:off x="10775842" y="445304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 rot="5400000"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 rot="5400000" flipV="1">
                <a:off x="11298732" y="391071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 rot="5400000" flipV="1">
                <a:off x="10631218" y="409770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 rot="5400000" flipV="1">
                <a:off x="10402831" y="44984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 rot="5400000" flipV="1">
                <a:off x="10909850" y="380164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 rot="5400000" flipV="1">
                <a:off x="10068296" y="44151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 rot="5400000" flipV="1">
                <a:off x="10226889" y="471904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</p:grpSp>
      </p:grpSp>
      <p:cxnSp>
        <p:nvCxnSpPr>
          <p:cNvPr id="179" name="Straight Arrow Connector 178"/>
          <p:cNvCxnSpPr/>
          <p:nvPr/>
        </p:nvCxnSpPr>
        <p:spPr>
          <a:xfrm>
            <a:off x="14859017" y="8917567"/>
            <a:ext cx="480032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6200000">
            <a:off x="12469149" y="6542921"/>
            <a:ext cx="480032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3153064" y="5934601"/>
            <a:ext cx="1523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prstClr val="black"/>
                </a:solidFill>
                <a:latin typeface="Futura Medium" charset="0"/>
                <a:ea typeface="Futura Medium" charset="0"/>
                <a:cs typeface="Futura Medium" charset="0"/>
              </a:rPr>
              <a:t>age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6520549" y="9068133"/>
            <a:ext cx="28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prstClr val="black"/>
                </a:solidFill>
                <a:latin typeface="Futura Medium" charset="0"/>
                <a:ea typeface="Futura Medium" charset="0"/>
                <a:cs typeface="Futura Medium" charset="0"/>
              </a:rPr>
              <a:t>income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0385" y="5287381"/>
            <a:ext cx="2109770" cy="1569666"/>
            <a:chOff x="21051723" y="4010876"/>
            <a:chExt cx="2109770" cy="1569666"/>
          </a:xfrm>
        </p:grpSpPr>
        <p:grpSp>
          <p:nvGrpSpPr>
            <p:cNvPr id="6" name="Group 5"/>
            <p:cNvGrpSpPr/>
            <p:nvPr/>
          </p:nvGrpSpPr>
          <p:grpSpPr>
            <a:xfrm>
              <a:off x="21051723" y="4010876"/>
              <a:ext cx="2109770" cy="1569666"/>
              <a:chOff x="20102049" y="4083337"/>
              <a:chExt cx="2109770" cy="1569666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20322989" y="4506397"/>
                <a:ext cx="283780" cy="28378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20672267" y="4083337"/>
                <a:ext cx="1539552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b="1" dirty="0">
                    <a:solidFill>
                      <a:srgbClr val="DF6A0E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no</a:t>
                </a:r>
                <a:endParaRPr lang="en-US" sz="5600" b="1" baseline="-25000" dirty="0">
                  <a:solidFill>
                    <a:srgbClr val="DF6A0E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20656359" y="4698895"/>
                <a:ext cx="1539552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b="1" dirty="0">
                    <a:solidFill>
                      <a:srgbClr val="FFDF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yes</a:t>
                </a:r>
                <a:endParaRPr lang="en-US" sz="5600" b="1" baseline="-25000" dirty="0">
                  <a:solidFill>
                    <a:srgbClr val="FFDF00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0102049" y="4261651"/>
                <a:ext cx="1760704" cy="1304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</p:grpSp>
        <p:sp>
          <p:nvSpPr>
            <p:cNvPr id="113" name="Oval 112"/>
            <p:cNvSpPr/>
            <p:nvPr/>
          </p:nvSpPr>
          <p:spPr>
            <a:xfrm rot="16200000" flipV="1">
              <a:off x="21318421" y="4989379"/>
              <a:ext cx="283780" cy="28378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557BFD2-F516-0445-87DE-27A27DBD4EE5}"/>
              </a:ext>
            </a:extLst>
          </p:cNvPr>
          <p:cNvCxnSpPr/>
          <p:nvPr/>
        </p:nvCxnSpPr>
        <p:spPr>
          <a:xfrm>
            <a:off x="6327648" y="5061153"/>
            <a:ext cx="0" cy="4252063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49881F55-44BC-7744-82F0-5E8C2C1656A9}"/>
              </a:ext>
            </a:extLst>
          </p:cNvPr>
          <p:cNvSpPr/>
          <p:nvPr/>
        </p:nvSpPr>
        <p:spPr>
          <a:xfrm rot="10800000" flipV="1">
            <a:off x="6190383" y="5614245"/>
            <a:ext cx="283780" cy="283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897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752483" y="4142757"/>
            <a:ext cx="7751456" cy="5756374"/>
            <a:chOff x="-214648" y="1735279"/>
            <a:chExt cx="3875728" cy="2878187"/>
          </a:xfrm>
        </p:grpSpPr>
        <p:grpSp>
          <p:nvGrpSpPr>
            <p:cNvPr id="22" name="Group 21"/>
            <p:cNvGrpSpPr/>
            <p:nvPr/>
          </p:nvGrpSpPr>
          <p:grpSpPr>
            <a:xfrm>
              <a:off x="828307" y="1735279"/>
              <a:ext cx="2585545" cy="2400164"/>
              <a:chOff x="662151" y="1971761"/>
              <a:chExt cx="2585545" cy="24001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771271" y="2310937"/>
                <a:ext cx="141890" cy="14189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662151" y="1971761"/>
                <a:ext cx="2585545" cy="2400164"/>
                <a:chOff x="662151" y="1971761"/>
                <a:chExt cx="2585545" cy="240016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70652" y="1971761"/>
                  <a:ext cx="2400164" cy="2400164"/>
                  <a:chOff x="670652" y="1971761"/>
                  <a:chExt cx="2400164" cy="24001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70652" y="4359166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 rot="16200000">
                    <a:off x="-524282" y="3171843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Oval 18"/>
                <p:cNvSpPr/>
                <p:nvPr/>
              </p:nvSpPr>
              <p:spPr>
                <a:xfrm>
                  <a:off x="1056289" y="378804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373716" y="3858994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02771" y="3368868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44661" y="260477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35564" y="276853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377454" y="227998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662151" y="2112578"/>
                  <a:ext cx="2585545" cy="2191407"/>
                </a:xfrm>
                <a:custGeom>
                  <a:avLst/>
                  <a:gdLst>
                    <a:gd name="connsiteX0" fmla="*/ 0 w 2585545"/>
                    <a:gd name="connsiteY0" fmla="*/ 2191407 h 2191407"/>
                    <a:gd name="connsiteX1" fmla="*/ 693683 w 2585545"/>
                    <a:gd name="connsiteY1" fmla="*/ 1639614 h 2191407"/>
                    <a:gd name="connsiteX2" fmla="*/ 725214 w 2585545"/>
                    <a:gd name="connsiteY2" fmla="*/ 551793 h 2191407"/>
                    <a:gd name="connsiteX3" fmla="*/ 1655379 w 2585545"/>
                    <a:gd name="connsiteY3" fmla="*/ 772511 h 2191407"/>
                    <a:gd name="connsiteX4" fmla="*/ 1797269 w 2585545"/>
                    <a:gd name="connsiteY4" fmla="*/ 204952 h 2191407"/>
                    <a:gd name="connsiteX5" fmla="*/ 2191407 w 2585545"/>
                    <a:gd name="connsiteY5" fmla="*/ 268014 h 2191407"/>
                    <a:gd name="connsiteX6" fmla="*/ 2585545 w 2585545"/>
                    <a:gd name="connsiteY6" fmla="*/ 0 h 219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85545" h="2191407">
                      <a:moveTo>
                        <a:pt x="0" y="2191407"/>
                      </a:moveTo>
                      <a:cubicBezTo>
                        <a:pt x="286407" y="2052145"/>
                        <a:pt x="572814" y="1912883"/>
                        <a:pt x="693683" y="1639614"/>
                      </a:cubicBezTo>
                      <a:cubicBezTo>
                        <a:pt x="814552" y="1366345"/>
                        <a:pt x="564931" y="696310"/>
                        <a:pt x="725214" y="551793"/>
                      </a:cubicBezTo>
                      <a:cubicBezTo>
                        <a:pt x="885497" y="407276"/>
                        <a:pt x="1476703" y="830318"/>
                        <a:pt x="1655379" y="772511"/>
                      </a:cubicBezTo>
                      <a:cubicBezTo>
                        <a:pt x="1834055" y="714704"/>
                        <a:pt x="1707931" y="289035"/>
                        <a:pt x="1797269" y="204952"/>
                      </a:cubicBezTo>
                      <a:cubicBezTo>
                        <a:pt x="1886607" y="120869"/>
                        <a:pt x="2060028" y="302173"/>
                        <a:pt x="2191407" y="268014"/>
                      </a:cubicBezTo>
                      <a:cubicBezTo>
                        <a:pt x="2322786" y="233855"/>
                        <a:pt x="2341180" y="141890"/>
                        <a:pt x="2585545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</p:grpSp>
        </p:grpSp>
        <p:sp>
          <p:nvSpPr>
            <p:cNvPr id="134" name="TextBox 133"/>
            <p:cNvSpPr txBox="1"/>
            <p:nvPr/>
          </p:nvSpPr>
          <p:spPr>
            <a:xfrm>
              <a:off x="-214648" y="2631201"/>
              <a:ext cx="94761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claim cost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8785" y="4197967"/>
              <a:ext cx="257229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insurance tier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015473" y="4750279"/>
            <a:ext cx="4818142" cy="4015718"/>
            <a:chOff x="8524102" y="1431550"/>
            <a:chExt cx="2409071" cy="2007859"/>
          </a:xfrm>
        </p:grpSpPr>
        <p:sp>
          <p:nvSpPr>
            <p:cNvPr id="78" name="Oval 77"/>
            <p:cNvSpPr/>
            <p:nvPr/>
          </p:nvSpPr>
          <p:spPr>
            <a:xfrm>
              <a:off x="9049513" y="15933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899847" y="18760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052247" y="20284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9052247" y="20284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425258" y="154770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8870112" y="20976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907623" y="242168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722538" y="150249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585434" y="193256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801003" y="143155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9022512" y="22500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181105" y="255391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 rot="16200000"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8524102" y="2351574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 rot="16200000"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 rot="16200000"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 rot="16200000"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 rot="16200000"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 rot="16200000">
              <a:off x="9577658" y="170010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 rot="16200000">
              <a:off x="9022512" y="22500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 rot="16200000">
              <a:off x="8907623" y="2777257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 rot="16200000"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 rot="16200000">
              <a:off x="9882458" y="244031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 rot="16200000"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 rot="16200000">
              <a:off x="10405348" y="189798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 rot="16200000">
              <a:off x="9737834" y="208496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 rot="16200000">
              <a:off x="9509447" y="24856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 rot="16200000">
              <a:off x="9953403" y="158395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 rot="16200000">
              <a:off x="9174912" y="24024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 rot="16200000">
              <a:off x="9333505" y="270631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 rot="10800000">
              <a:off x="9067693" y="2022757"/>
              <a:ext cx="1865480" cy="1416652"/>
              <a:chOff x="9575142" y="3444286"/>
              <a:chExt cx="1865480" cy="1416652"/>
            </a:xfrm>
          </p:grpSpPr>
          <p:sp>
            <p:nvSpPr>
              <p:cNvPr id="136" name="Oval 135"/>
              <p:cNvSpPr/>
              <p:nvPr/>
            </p:nvSpPr>
            <p:spPr>
              <a:xfrm flipV="1">
                <a:off x="9942897" y="36061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 flipV="1">
                <a:off x="9793231" y="38888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 flipV="1">
                <a:off x="9945631" y="40412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 flipV="1">
                <a:off x="9945631" y="40412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 flipV="1">
                <a:off x="10318642" y="356043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 flipV="1">
                <a:off x="9763496" y="41103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 flipV="1">
                <a:off x="9801007" y="443441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 flipV="1">
                <a:off x="9773579" y="367288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 flipV="1">
                <a:off x="10478818" y="394530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 flipV="1">
                <a:off x="10694387" y="344428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 flipV="1">
                <a:off x="9915896" y="42627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 flipV="1">
                <a:off x="10074489" y="456664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 rot="5400000"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 rot="5400000" flipV="1">
                <a:off x="9575142" y="4364310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 rot="5400000"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 rot="5400000"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 rot="5400000"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 rot="5400000"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 rot="5400000" flipV="1">
                <a:off x="10471042" y="371283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 rot="5400000" flipV="1">
                <a:off x="9915896" y="42627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 rot="5400000"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 rot="5400000" flipV="1">
                <a:off x="10775842" y="445304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 rot="5400000"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 rot="5400000" flipV="1">
                <a:off x="11298732" y="391071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 rot="5400000" flipV="1">
                <a:off x="10631218" y="409770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 rot="5400000" flipV="1">
                <a:off x="10402831" y="44984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 rot="5400000" flipV="1">
                <a:off x="10909850" y="380164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 rot="5400000" flipV="1">
                <a:off x="10068296" y="44151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 rot="5400000" flipV="1">
                <a:off x="10226889" y="471904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</p:grpSp>
      </p:grpSp>
      <p:cxnSp>
        <p:nvCxnSpPr>
          <p:cNvPr id="179" name="Straight Arrow Connector 178"/>
          <p:cNvCxnSpPr/>
          <p:nvPr/>
        </p:nvCxnSpPr>
        <p:spPr>
          <a:xfrm>
            <a:off x="14859017" y="8917567"/>
            <a:ext cx="480032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6200000">
            <a:off x="12469149" y="6542921"/>
            <a:ext cx="480032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3153064" y="5934601"/>
            <a:ext cx="1523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prstClr val="black"/>
                </a:solidFill>
                <a:latin typeface="Futura Medium" charset="0"/>
                <a:ea typeface="Futura Medium" charset="0"/>
                <a:cs typeface="Futura Medium" charset="0"/>
              </a:rPr>
              <a:t>age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6520549" y="9068133"/>
            <a:ext cx="28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prstClr val="black"/>
                </a:solidFill>
                <a:latin typeface="Futura Medium" charset="0"/>
                <a:ea typeface="Futura Medium" charset="0"/>
                <a:cs typeface="Futura Medium" charset="0"/>
              </a:rPr>
              <a:t>income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0385" y="5287381"/>
            <a:ext cx="2109770" cy="1569666"/>
            <a:chOff x="21051723" y="4010876"/>
            <a:chExt cx="2109770" cy="1569666"/>
          </a:xfrm>
        </p:grpSpPr>
        <p:grpSp>
          <p:nvGrpSpPr>
            <p:cNvPr id="6" name="Group 5"/>
            <p:cNvGrpSpPr/>
            <p:nvPr/>
          </p:nvGrpSpPr>
          <p:grpSpPr>
            <a:xfrm>
              <a:off x="21051723" y="4010876"/>
              <a:ext cx="2109770" cy="1569666"/>
              <a:chOff x="20102049" y="4083337"/>
              <a:chExt cx="2109770" cy="1569666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20322989" y="4506397"/>
                <a:ext cx="283780" cy="28378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20672267" y="4083337"/>
                <a:ext cx="1539552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b="1" dirty="0">
                    <a:solidFill>
                      <a:srgbClr val="DF6A0E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no</a:t>
                </a:r>
                <a:endParaRPr lang="en-US" sz="5600" b="1" baseline="-25000" dirty="0">
                  <a:solidFill>
                    <a:srgbClr val="DF6A0E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20656359" y="4698895"/>
                <a:ext cx="1539552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b="1" dirty="0">
                    <a:solidFill>
                      <a:srgbClr val="FFDF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yes</a:t>
                </a:r>
                <a:endParaRPr lang="en-US" sz="5600" b="1" baseline="-25000" dirty="0">
                  <a:solidFill>
                    <a:srgbClr val="FFDF00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0102049" y="4261651"/>
                <a:ext cx="1760704" cy="1304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</p:grpSp>
        <p:sp>
          <p:nvSpPr>
            <p:cNvPr id="113" name="Oval 112"/>
            <p:cNvSpPr/>
            <p:nvPr/>
          </p:nvSpPr>
          <p:spPr>
            <a:xfrm rot="16200000" flipV="1">
              <a:off x="21318421" y="4989379"/>
              <a:ext cx="283780" cy="28378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557BFD2-F516-0445-87DE-27A27DBD4EE5}"/>
              </a:ext>
            </a:extLst>
          </p:cNvPr>
          <p:cNvCxnSpPr/>
          <p:nvPr/>
        </p:nvCxnSpPr>
        <p:spPr>
          <a:xfrm>
            <a:off x="6327648" y="5061153"/>
            <a:ext cx="0" cy="4252063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49881F55-44BC-7744-82F0-5E8C2C1656A9}"/>
              </a:ext>
            </a:extLst>
          </p:cNvPr>
          <p:cNvSpPr/>
          <p:nvPr/>
        </p:nvSpPr>
        <p:spPr>
          <a:xfrm rot="10800000" flipV="1">
            <a:off x="6190383" y="5614245"/>
            <a:ext cx="283780" cy="283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B669F84-69C7-EA40-BF1E-DA1FAD6E829F}"/>
              </a:ext>
            </a:extLst>
          </p:cNvPr>
          <p:cNvSpPr/>
          <p:nvPr/>
        </p:nvSpPr>
        <p:spPr>
          <a:xfrm>
            <a:off x="17205619" y="7497115"/>
            <a:ext cx="283780" cy="283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59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752483" y="4142757"/>
            <a:ext cx="7751456" cy="5756374"/>
            <a:chOff x="-214648" y="1735279"/>
            <a:chExt cx="3875728" cy="2878187"/>
          </a:xfrm>
        </p:grpSpPr>
        <p:grpSp>
          <p:nvGrpSpPr>
            <p:cNvPr id="22" name="Group 21"/>
            <p:cNvGrpSpPr/>
            <p:nvPr/>
          </p:nvGrpSpPr>
          <p:grpSpPr>
            <a:xfrm>
              <a:off x="828307" y="1735279"/>
              <a:ext cx="2585545" cy="2400164"/>
              <a:chOff x="662151" y="1971761"/>
              <a:chExt cx="2585545" cy="24001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771271" y="2310937"/>
                <a:ext cx="141890" cy="14189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662151" y="1971761"/>
                <a:ext cx="2585545" cy="2400164"/>
                <a:chOff x="662151" y="1971761"/>
                <a:chExt cx="2585545" cy="240016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70652" y="1971761"/>
                  <a:ext cx="2400164" cy="2400164"/>
                  <a:chOff x="670652" y="1971761"/>
                  <a:chExt cx="2400164" cy="24001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70652" y="4359166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 rot="16200000">
                    <a:off x="-524282" y="3171843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Oval 18"/>
                <p:cNvSpPr/>
                <p:nvPr/>
              </p:nvSpPr>
              <p:spPr>
                <a:xfrm>
                  <a:off x="1056289" y="378804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373716" y="3858994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02771" y="3368868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44661" y="260477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35564" y="276853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377454" y="227998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662151" y="2112578"/>
                  <a:ext cx="2585545" cy="2191407"/>
                </a:xfrm>
                <a:custGeom>
                  <a:avLst/>
                  <a:gdLst>
                    <a:gd name="connsiteX0" fmla="*/ 0 w 2585545"/>
                    <a:gd name="connsiteY0" fmla="*/ 2191407 h 2191407"/>
                    <a:gd name="connsiteX1" fmla="*/ 693683 w 2585545"/>
                    <a:gd name="connsiteY1" fmla="*/ 1639614 h 2191407"/>
                    <a:gd name="connsiteX2" fmla="*/ 725214 w 2585545"/>
                    <a:gd name="connsiteY2" fmla="*/ 551793 h 2191407"/>
                    <a:gd name="connsiteX3" fmla="*/ 1655379 w 2585545"/>
                    <a:gd name="connsiteY3" fmla="*/ 772511 h 2191407"/>
                    <a:gd name="connsiteX4" fmla="*/ 1797269 w 2585545"/>
                    <a:gd name="connsiteY4" fmla="*/ 204952 h 2191407"/>
                    <a:gd name="connsiteX5" fmla="*/ 2191407 w 2585545"/>
                    <a:gd name="connsiteY5" fmla="*/ 268014 h 2191407"/>
                    <a:gd name="connsiteX6" fmla="*/ 2585545 w 2585545"/>
                    <a:gd name="connsiteY6" fmla="*/ 0 h 219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85545" h="2191407">
                      <a:moveTo>
                        <a:pt x="0" y="2191407"/>
                      </a:moveTo>
                      <a:cubicBezTo>
                        <a:pt x="286407" y="2052145"/>
                        <a:pt x="572814" y="1912883"/>
                        <a:pt x="693683" y="1639614"/>
                      </a:cubicBezTo>
                      <a:cubicBezTo>
                        <a:pt x="814552" y="1366345"/>
                        <a:pt x="564931" y="696310"/>
                        <a:pt x="725214" y="551793"/>
                      </a:cubicBezTo>
                      <a:cubicBezTo>
                        <a:pt x="885497" y="407276"/>
                        <a:pt x="1476703" y="830318"/>
                        <a:pt x="1655379" y="772511"/>
                      </a:cubicBezTo>
                      <a:cubicBezTo>
                        <a:pt x="1834055" y="714704"/>
                        <a:pt x="1707931" y="289035"/>
                        <a:pt x="1797269" y="204952"/>
                      </a:cubicBezTo>
                      <a:cubicBezTo>
                        <a:pt x="1886607" y="120869"/>
                        <a:pt x="2060028" y="302173"/>
                        <a:pt x="2191407" y="268014"/>
                      </a:cubicBezTo>
                      <a:cubicBezTo>
                        <a:pt x="2322786" y="233855"/>
                        <a:pt x="2341180" y="141890"/>
                        <a:pt x="2585545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</p:grpSp>
        </p:grpSp>
        <p:sp>
          <p:nvSpPr>
            <p:cNvPr id="134" name="TextBox 133"/>
            <p:cNvSpPr txBox="1"/>
            <p:nvPr/>
          </p:nvSpPr>
          <p:spPr>
            <a:xfrm>
              <a:off x="-214648" y="2631201"/>
              <a:ext cx="94761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claim cost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8785" y="4197967"/>
              <a:ext cx="257229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insurance tier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015473" y="4750279"/>
            <a:ext cx="4818142" cy="4015718"/>
            <a:chOff x="8524102" y="1431550"/>
            <a:chExt cx="2409071" cy="2007859"/>
          </a:xfrm>
        </p:grpSpPr>
        <p:sp>
          <p:nvSpPr>
            <p:cNvPr id="78" name="Oval 77"/>
            <p:cNvSpPr/>
            <p:nvPr/>
          </p:nvSpPr>
          <p:spPr>
            <a:xfrm>
              <a:off x="9049513" y="15933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899847" y="18760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052247" y="20284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9052247" y="20284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425258" y="154770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8870112" y="20976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907623" y="242168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722538" y="150249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585434" y="193256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801003" y="143155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9022512" y="22500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181105" y="255391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 rot="16200000"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8524102" y="2351574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 rot="16200000"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 rot="16200000"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 rot="16200000"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 rot="16200000"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 rot="16200000">
              <a:off x="9577658" y="170010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 rot="16200000">
              <a:off x="9022512" y="22500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 rot="16200000">
              <a:off x="8907623" y="2777257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 rot="16200000"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 rot="16200000">
              <a:off x="9882458" y="244031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 rot="16200000"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 rot="16200000">
              <a:off x="10405348" y="189798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 rot="16200000">
              <a:off x="9737834" y="208496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 rot="16200000">
              <a:off x="9509447" y="24856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 rot="16200000">
              <a:off x="9953403" y="158395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 rot="16200000">
              <a:off x="9174912" y="24024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 rot="16200000">
              <a:off x="9333505" y="270631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 rot="10800000">
              <a:off x="9067693" y="2022757"/>
              <a:ext cx="1865480" cy="1416652"/>
              <a:chOff x="9575142" y="3444286"/>
              <a:chExt cx="1865480" cy="1416652"/>
            </a:xfrm>
          </p:grpSpPr>
          <p:sp>
            <p:nvSpPr>
              <p:cNvPr id="136" name="Oval 135"/>
              <p:cNvSpPr/>
              <p:nvPr/>
            </p:nvSpPr>
            <p:spPr>
              <a:xfrm flipV="1">
                <a:off x="9942897" y="36061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 flipV="1">
                <a:off x="9793231" y="38888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 flipV="1">
                <a:off x="9945631" y="40412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 flipV="1">
                <a:off x="9945631" y="40412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 flipV="1">
                <a:off x="10318642" y="356043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 flipV="1">
                <a:off x="9763496" y="41103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 flipV="1">
                <a:off x="9801007" y="443441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 flipV="1">
                <a:off x="9773579" y="367288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 flipV="1">
                <a:off x="10478818" y="394530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 flipV="1">
                <a:off x="10694387" y="344428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 flipV="1">
                <a:off x="9915896" y="42627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 flipV="1">
                <a:off x="10074489" y="456664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 rot="5400000"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 rot="5400000" flipV="1">
                <a:off x="9575142" y="4364310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 rot="5400000"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 rot="5400000"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 rot="5400000"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 rot="5400000"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 rot="5400000" flipV="1">
                <a:off x="10471042" y="371283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 rot="5400000" flipV="1">
                <a:off x="9915896" y="42627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 rot="5400000"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 rot="5400000" flipV="1">
                <a:off x="10775842" y="445304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 rot="5400000"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 rot="5400000" flipV="1">
                <a:off x="11298732" y="391071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 rot="5400000" flipV="1">
                <a:off x="10631218" y="409770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 rot="5400000" flipV="1">
                <a:off x="10402831" y="44984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 rot="5400000" flipV="1">
                <a:off x="10909850" y="380164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 rot="5400000" flipV="1">
                <a:off x="10068296" y="44151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 rot="5400000" flipV="1">
                <a:off x="10226889" y="471904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</p:grpSp>
      </p:grpSp>
      <p:cxnSp>
        <p:nvCxnSpPr>
          <p:cNvPr id="179" name="Straight Arrow Connector 178"/>
          <p:cNvCxnSpPr/>
          <p:nvPr/>
        </p:nvCxnSpPr>
        <p:spPr>
          <a:xfrm>
            <a:off x="14859017" y="8917567"/>
            <a:ext cx="480032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6200000">
            <a:off x="12469149" y="6542921"/>
            <a:ext cx="480032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14904683" y="5071729"/>
            <a:ext cx="4729654" cy="3815256"/>
          </a:xfrm>
          <a:custGeom>
            <a:avLst/>
            <a:gdLst>
              <a:gd name="connsiteX0" fmla="*/ 0 w 2364827"/>
              <a:gd name="connsiteY0" fmla="*/ 1907628 h 1907628"/>
              <a:gd name="connsiteX1" fmla="*/ 599089 w 2364827"/>
              <a:gd name="connsiteY1" fmla="*/ 1292772 h 1907628"/>
              <a:gd name="connsiteX2" fmla="*/ 961696 w 2364827"/>
              <a:gd name="connsiteY2" fmla="*/ 1277007 h 1907628"/>
              <a:gd name="connsiteX3" fmla="*/ 1166648 w 2364827"/>
              <a:gd name="connsiteY3" fmla="*/ 1024759 h 1907628"/>
              <a:gd name="connsiteX4" fmla="*/ 1087821 w 2364827"/>
              <a:gd name="connsiteY4" fmla="*/ 677917 h 1907628"/>
              <a:gd name="connsiteX5" fmla="*/ 1418896 w 2364827"/>
              <a:gd name="connsiteY5" fmla="*/ 630621 h 1907628"/>
              <a:gd name="connsiteX6" fmla="*/ 1702676 w 2364827"/>
              <a:gd name="connsiteY6" fmla="*/ 378372 h 1907628"/>
              <a:gd name="connsiteX7" fmla="*/ 2002221 w 2364827"/>
              <a:gd name="connsiteY7" fmla="*/ 457200 h 1907628"/>
              <a:gd name="connsiteX8" fmla="*/ 2364827 w 2364827"/>
              <a:gd name="connsiteY8" fmla="*/ 0 h 190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4827" h="1907628">
                <a:moveTo>
                  <a:pt x="0" y="1907628"/>
                </a:moveTo>
                <a:cubicBezTo>
                  <a:pt x="219403" y="1652751"/>
                  <a:pt x="438806" y="1397875"/>
                  <a:pt x="599089" y="1292772"/>
                </a:cubicBezTo>
                <a:cubicBezTo>
                  <a:pt x="759372" y="1187669"/>
                  <a:pt x="867103" y="1321676"/>
                  <a:pt x="961696" y="1277007"/>
                </a:cubicBezTo>
                <a:cubicBezTo>
                  <a:pt x="1056289" y="1232338"/>
                  <a:pt x="1145627" y="1124607"/>
                  <a:pt x="1166648" y="1024759"/>
                </a:cubicBezTo>
                <a:cubicBezTo>
                  <a:pt x="1187669" y="924911"/>
                  <a:pt x="1045780" y="743607"/>
                  <a:pt x="1087821" y="677917"/>
                </a:cubicBezTo>
                <a:cubicBezTo>
                  <a:pt x="1129862" y="612227"/>
                  <a:pt x="1316420" y="680545"/>
                  <a:pt x="1418896" y="630621"/>
                </a:cubicBezTo>
                <a:cubicBezTo>
                  <a:pt x="1521372" y="580697"/>
                  <a:pt x="1605455" y="407276"/>
                  <a:pt x="1702676" y="378372"/>
                </a:cubicBezTo>
                <a:cubicBezTo>
                  <a:pt x="1799897" y="349468"/>
                  <a:pt x="1891863" y="520262"/>
                  <a:pt x="2002221" y="457200"/>
                </a:cubicBezTo>
                <a:cubicBezTo>
                  <a:pt x="2112579" y="394138"/>
                  <a:pt x="2243958" y="218090"/>
                  <a:pt x="2364827" y="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3153064" y="5934601"/>
            <a:ext cx="1523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prstClr val="black"/>
                </a:solidFill>
                <a:latin typeface="Futura Medium" charset="0"/>
                <a:ea typeface="Futura Medium" charset="0"/>
                <a:cs typeface="Futura Medium" charset="0"/>
              </a:rPr>
              <a:t>age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6520549" y="9068133"/>
            <a:ext cx="28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prstClr val="black"/>
                </a:solidFill>
                <a:latin typeface="Futura Medium" charset="0"/>
                <a:ea typeface="Futura Medium" charset="0"/>
                <a:cs typeface="Futura Medium" charset="0"/>
              </a:rPr>
              <a:t>income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0385" y="5287381"/>
            <a:ext cx="2109770" cy="1569666"/>
            <a:chOff x="21051723" y="4010876"/>
            <a:chExt cx="2109770" cy="1569666"/>
          </a:xfrm>
        </p:grpSpPr>
        <p:grpSp>
          <p:nvGrpSpPr>
            <p:cNvPr id="6" name="Group 5"/>
            <p:cNvGrpSpPr/>
            <p:nvPr/>
          </p:nvGrpSpPr>
          <p:grpSpPr>
            <a:xfrm>
              <a:off x="21051723" y="4010876"/>
              <a:ext cx="2109770" cy="1569666"/>
              <a:chOff x="20102049" y="4083337"/>
              <a:chExt cx="2109770" cy="1569666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20322989" y="4506397"/>
                <a:ext cx="283780" cy="28378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20672267" y="4083337"/>
                <a:ext cx="1539552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b="1" dirty="0">
                    <a:solidFill>
                      <a:srgbClr val="DF6A0E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no</a:t>
                </a:r>
                <a:endParaRPr lang="en-US" sz="5600" b="1" baseline="-25000" dirty="0">
                  <a:solidFill>
                    <a:srgbClr val="DF6A0E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20656359" y="4698895"/>
                <a:ext cx="1539552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b="1" dirty="0">
                    <a:solidFill>
                      <a:srgbClr val="FFDF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yes</a:t>
                </a:r>
                <a:endParaRPr lang="en-US" sz="5600" b="1" baseline="-25000" dirty="0">
                  <a:solidFill>
                    <a:srgbClr val="FFDF00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0102049" y="4261651"/>
                <a:ext cx="1760704" cy="1304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</p:grpSp>
        <p:sp>
          <p:nvSpPr>
            <p:cNvPr id="113" name="Oval 112"/>
            <p:cNvSpPr/>
            <p:nvPr/>
          </p:nvSpPr>
          <p:spPr>
            <a:xfrm rot="16200000" flipV="1">
              <a:off x="21318421" y="4989379"/>
              <a:ext cx="283780" cy="28378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557BFD2-F516-0445-87DE-27A27DBD4EE5}"/>
              </a:ext>
            </a:extLst>
          </p:cNvPr>
          <p:cNvCxnSpPr/>
          <p:nvPr/>
        </p:nvCxnSpPr>
        <p:spPr>
          <a:xfrm>
            <a:off x="6327648" y="5061153"/>
            <a:ext cx="0" cy="4252063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49881F55-44BC-7744-82F0-5E8C2C1656A9}"/>
              </a:ext>
            </a:extLst>
          </p:cNvPr>
          <p:cNvSpPr/>
          <p:nvPr/>
        </p:nvSpPr>
        <p:spPr>
          <a:xfrm rot="10800000" flipV="1">
            <a:off x="6190383" y="5614245"/>
            <a:ext cx="283780" cy="283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CC5D048-EC01-F24D-9601-611B9B4CAD55}"/>
              </a:ext>
            </a:extLst>
          </p:cNvPr>
          <p:cNvSpPr/>
          <p:nvPr/>
        </p:nvSpPr>
        <p:spPr>
          <a:xfrm>
            <a:off x="17205619" y="7497115"/>
            <a:ext cx="283780" cy="283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54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/>
          <p:cNvCxnSpPr/>
          <p:nvPr/>
        </p:nvCxnSpPr>
        <p:spPr>
          <a:xfrm flipH="1">
            <a:off x="12168409" y="2146099"/>
            <a:ext cx="36433" cy="1102430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752483" y="4142757"/>
            <a:ext cx="7751456" cy="5756374"/>
            <a:chOff x="-214648" y="1735279"/>
            <a:chExt cx="3875728" cy="2878187"/>
          </a:xfrm>
        </p:grpSpPr>
        <p:grpSp>
          <p:nvGrpSpPr>
            <p:cNvPr id="22" name="Group 21"/>
            <p:cNvGrpSpPr/>
            <p:nvPr/>
          </p:nvGrpSpPr>
          <p:grpSpPr>
            <a:xfrm>
              <a:off x="828307" y="1735279"/>
              <a:ext cx="2585545" cy="2400164"/>
              <a:chOff x="662151" y="1971761"/>
              <a:chExt cx="2585545" cy="24001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771271" y="2310937"/>
                <a:ext cx="141890" cy="14189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662151" y="1971761"/>
                <a:ext cx="2585545" cy="2400164"/>
                <a:chOff x="662151" y="1971761"/>
                <a:chExt cx="2585545" cy="240016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70652" y="1971761"/>
                  <a:ext cx="2400164" cy="2400164"/>
                  <a:chOff x="670652" y="1971761"/>
                  <a:chExt cx="2400164" cy="24001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70652" y="4359166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/>
                  <p:cNvCxnSpPr/>
                  <p:nvPr/>
                </p:nvCxnSpPr>
                <p:spPr>
                  <a:xfrm rot="16200000">
                    <a:off x="-524282" y="3171843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Oval 18"/>
                <p:cNvSpPr/>
                <p:nvPr/>
              </p:nvSpPr>
              <p:spPr>
                <a:xfrm>
                  <a:off x="1056289" y="378804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373716" y="3858994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302771" y="3368868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1444661" y="260477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235564" y="2768535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377454" y="2279989"/>
                  <a:ext cx="141890" cy="1418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662151" y="2112578"/>
                  <a:ext cx="2585545" cy="2191407"/>
                </a:xfrm>
                <a:custGeom>
                  <a:avLst/>
                  <a:gdLst>
                    <a:gd name="connsiteX0" fmla="*/ 0 w 2585545"/>
                    <a:gd name="connsiteY0" fmla="*/ 2191407 h 2191407"/>
                    <a:gd name="connsiteX1" fmla="*/ 693683 w 2585545"/>
                    <a:gd name="connsiteY1" fmla="*/ 1639614 h 2191407"/>
                    <a:gd name="connsiteX2" fmla="*/ 725214 w 2585545"/>
                    <a:gd name="connsiteY2" fmla="*/ 551793 h 2191407"/>
                    <a:gd name="connsiteX3" fmla="*/ 1655379 w 2585545"/>
                    <a:gd name="connsiteY3" fmla="*/ 772511 h 2191407"/>
                    <a:gd name="connsiteX4" fmla="*/ 1797269 w 2585545"/>
                    <a:gd name="connsiteY4" fmla="*/ 204952 h 2191407"/>
                    <a:gd name="connsiteX5" fmla="*/ 2191407 w 2585545"/>
                    <a:gd name="connsiteY5" fmla="*/ 268014 h 2191407"/>
                    <a:gd name="connsiteX6" fmla="*/ 2585545 w 2585545"/>
                    <a:gd name="connsiteY6" fmla="*/ 0 h 219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85545" h="2191407">
                      <a:moveTo>
                        <a:pt x="0" y="2191407"/>
                      </a:moveTo>
                      <a:cubicBezTo>
                        <a:pt x="286407" y="2052145"/>
                        <a:pt x="572814" y="1912883"/>
                        <a:pt x="693683" y="1639614"/>
                      </a:cubicBezTo>
                      <a:cubicBezTo>
                        <a:pt x="814552" y="1366345"/>
                        <a:pt x="564931" y="696310"/>
                        <a:pt x="725214" y="551793"/>
                      </a:cubicBezTo>
                      <a:cubicBezTo>
                        <a:pt x="885497" y="407276"/>
                        <a:pt x="1476703" y="830318"/>
                        <a:pt x="1655379" y="772511"/>
                      </a:cubicBezTo>
                      <a:cubicBezTo>
                        <a:pt x="1834055" y="714704"/>
                        <a:pt x="1707931" y="289035"/>
                        <a:pt x="1797269" y="204952"/>
                      </a:cubicBezTo>
                      <a:cubicBezTo>
                        <a:pt x="1886607" y="120869"/>
                        <a:pt x="2060028" y="302173"/>
                        <a:pt x="2191407" y="268014"/>
                      </a:cubicBezTo>
                      <a:cubicBezTo>
                        <a:pt x="2322786" y="233855"/>
                        <a:pt x="2341180" y="141890"/>
                        <a:pt x="2585545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600" dirty="0">
                    <a:solidFill>
                      <a:prstClr val="white"/>
                    </a:solidFill>
                    <a:latin typeface="Futura Medium" charset="0"/>
                  </a:endParaRPr>
                </a:p>
              </p:txBody>
            </p:sp>
          </p:grpSp>
        </p:grpSp>
        <p:sp>
          <p:nvSpPr>
            <p:cNvPr id="134" name="TextBox 133"/>
            <p:cNvSpPr txBox="1"/>
            <p:nvPr/>
          </p:nvSpPr>
          <p:spPr>
            <a:xfrm>
              <a:off x="-214648" y="2631201"/>
              <a:ext cx="94761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600" b="1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claim cost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8785" y="4197967"/>
              <a:ext cx="257229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utura Medium" charset="0"/>
                  <a:ea typeface="Futura Medium" charset="0"/>
                  <a:cs typeface="Futura Medium" charset="0"/>
                </a:rPr>
                <a:t>insurance tier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015473" y="4750279"/>
            <a:ext cx="4818142" cy="4015718"/>
            <a:chOff x="8524102" y="1431550"/>
            <a:chExt cx="2409071" cy="2007859"/>
          </a:xfrm>
        </p:grpSpPr>
        <p:sp>
          <p:nvSpPr>
            <p:cNvPr id="78" name="Oval 77"/>
            <p:cNvSpPr/>
            <p:nvPr/>
          </p:nvSpPr>
          <p:spPr>
            <a:xfrm>
              <a:off x="9049513" y="15933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8899847" y="18760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052247" y="20284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9052247" y="20284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425258" y="154770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8870112" y="20976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907623" y="242168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722538" y="150249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585434" y="193256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801003" y="143155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9022512" y="22500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181105" y="255391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 rot="16200000">
              <a:off x="9201913" y="17457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8524102" y="2351574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 rot="16200000"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 rot="16200000"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 rot="16200000">
              <a:off x="9204647" y="21808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 rot="16200000"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 rot="16200000">
              <a:off x="9577658" y="170010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 rot="16200000">
              <a:off x="9022512" y="22500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 rot="16200000">
              <a:off x="8907623" y="2777257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 rot="16200000">
              <a:off x="9354313" y="1898189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 rot="16200000">
              <a:off x="9882458" y="244031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 rot="16200000">
              <a:off x="9357047" y="23332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 rot="16200000">
              <a:off x="10405348" y="189798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 rot="16200000">
              <a:off x="9737834" y="2084965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 rot="16200000">
              <a:off x="9509447" y="2485696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 rot="16200000">
              <a:off x="9953403" y="1583950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 rot="16200000">
              <a:off x="9174912" y="2402451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 rot="16200000">
              <a:off x="9333505" y="2706312"/>
              <a:ext cx="141890" cy="14189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 rot="10800000">
              <a:off x="9067693" y="2022757"/>
              <a:ext cx="1865480" cy="1416652"/>
              <a:chOff x="9575142" y="3444286"/>
              <a:chExt cx="1865480" cy="1416652"/>
            </a:xfrm>
          </p:grpSpPr>
          <p:sp>
            <p:nvSpPr>
              <p:cNvPr id="136" name="Oval 135"/>
              <p:cNvSpPr/>
              <p:nvPr/>
            </p:nvSpPr>
            <p:spPr>
              <a:xfrm flipV="1">
                <a:off x="9942897" y="36061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 flipV="1">
                <a:off x="9793231" y="38888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 flipV="1">
                <a:off x="9945631" y="40412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 flipV="1">
                <a:off x="9945631" y="40412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 flipV="1">
                <a:off x="10318642" y="356043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 flipV="1">
                <a:off x="9763496" y="41103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 flipV="1">
                <a:off x="9801007" y="443441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 flipV="1">
                <a:off x="9773579" y="367288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 flipV="1">
                <a:off x="10478818" y="394530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 flipV="1">
                <a:off x="10694387" y="344428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 flipV="1">
                <a:off x="9915896" y="42627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 flipV="1">
                <a:off x="10074489" y="456664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 rot="5400000" flipV="1">
                <a:off x="10095297" y="37585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 rot="5400000" flipV="1">
                <a:off x="9575142" y="4364310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 rot="5400000"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 rot="5400000"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 rot="5400000" flipV="1">
                <a:off x="10098031" y="41936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 rot="5400000"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 rot="5400000" flipV="1">
                <a:off x="10471042" y="371283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 rot="5400000" flipV="1">
                <a:off x="9915896" y="42627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 rot="5400000" flipV="1">
                <a:off x="10247697" y="3910925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 rot="5400000" flipV="1">
                <a:off x="10775842" y="445304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 rot="5400000" flipV="1">
                <a:off x="10250431" y="43460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 rot="5400000" flipV="1">
                <a:off x="11298732" y="3910716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 rot="5400000" flipV="1">
                <a:off x="10631218" y="409770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 rot="5400000" flipV="1">
                <a:off x="10402831" y="449843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>
              <a:xfrm rot="5400000" flipV="1">
                <a:off x="10909850" y="3801642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 rot="5400000" flipV="1">
                <a:off x="10068296" y="4415187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 rot="5400000" flipV="1">
                <a:off x="10226889" y="4719048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</p:grpSp>
      </p:grpSp>
      <p:cxnSp>
        <p:nvCxnSpPr>
          <p:cNvPr id="179" name="Straight Arrow Connector 178"/>
          <p:cNvCxnSpPr/>
          <p:nvPr/>
        </p:nvCxnSpPr>
        <p:spPr>
          <a:xfrm>
            <a:off x="14859017" y="8917567"/>
            <a:ext cx="480032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rot="16200000">
            <a:off x="12469149" y="6542921"/>
            <a:ext cx="4800328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14904683" y="5071729"/>
            <a:ext cx="4729654" cy="3815256"/>
          </a:xfrm>
          <a:custGeom>
            <a:avLst/>
            <a:gdLst>
              <a:gd name="connsiteX0" fmla="*/ 0 w 2364827"/>
              <a:gd name="connsiteY0" fmla="*/ 1907628 h 1907628"/>
              <a:gd name="connsiteX1" fmla="*/ 599089 w 2364827"/>
              <a:gd name="connsiteY1" fmla="*/ 1292772 h 1907628"/>
              <a:gd name="connsiteX2" fmla="*/ 961696 w 2364827"/>
              <a:gd name="connsiteY2" fmla="*/ 1277007 h 1907628"/>
              <a:gd name="connsiteX3" fmla="*/ 1166648 w 2364827"/>
              <a:gd name="connsiteY3" fmla="*/ 1024759 h 1907628"/>
              <a:gd name="connsiteX4" fmla="*/ 1087821 w 2364827"/>
              <a:gd name="connsiteY4" fmla="*/ 677917 h 1907628"/>
              <a:gd name="connsiteX5" fmla="*/ 1418896 w 2364827"/>
              <a:gd name="connsiteY5" fmla="*/ 630621 h 1907628"/>
              <a:gd name="connsiteX6" fmla="*/ 1702676 w 2364827"/>
              <a:gd name="connsiteY6" fmla="*/ 378372 h 1907628"/>
              <a:gd name="connsiteX7" fmla="*/ 2002221 w 2364827"/>
              <a:gd name="connsiteY7" fmla="*/ 457200 h 1907628"/>
              <a:gd name="connsiteX8" fmla="*/ 2364827 w 2364827"/>
              <a:gd name="connsiteY8" fmla="*/ 0 h 190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4827" h="1907628">
                <a:moveTo>
                  <a:pt x="0" y="1907628"/>
                </a:moveTo>
                <a:cubicBezTo>
                  <a:pt x="219403" y="1652751"/>
                  <a:pt x="438806" y="1397875"/>
                  <a:pt x="599089" y="1292772"/>
                </a:cubicBezTo>
                <a:cubicBezTo>
                  <a:pt x="759372" y="1187669"/>
                  <a:pt x="867103" y="1321676"/>
                  <a:pt x="961696" y="1277007"/>
                </a:cubicBezTo>
                <a:cubicBezTo>
                  <a:pt x="1056289" y="1232338"/>
                  <a:pt x="1145627" y="1124607"/>
                  <a:pt x="1166648" y="1024759"/>
                </a:cubicBezTo>
                <a:cubicBezTo>
                  <a:pt x="1187669" y="924911"/>
                  <a:pt x="1045780" y="743607"/>
                  <a:pt x="1087821" y="677917"/>
                </a:cubicBezTo>
                <a:cubicBezTo>
                  <a:pt x="1129862" y="612227"/>
                  <a:pt x="1316420" y="680545"/>
                  <a:pt x="1418896" y="630621"/>
                </a:cubicBezTo>
                <a:cubicBezTo>
                  <a:pt x="1521372" y="580697"/>
                  <a:pt x="1605455" y="407276"/>
                  <a:pt x="1702676" y="378372"/>
                </a:cubicBezTo>
                <a:cubicBezTo>
                  <a:pt x="1799897" y="349468"/>
                  <a:pt x="1891863" y="520262"/>
                  <a:pt x="2002221" y="457200"/>
                </a:cubicBezTo>
                <a:cubicBezTo>
                  <a:pt x="2112579" y="394138"/>
                  <a:pt x="2243958" y="218090"/>
                  <a:pt x="2364827" y="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3153064" y="5934601"/>
            <a:ext cx="1523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prstClr val="black"/>
                </a:solidFill>
                <a:latin typeface="Futura Medium" charset="0"/>
                <a:ea typeface="Futura Medium" charset="0"/>
                <a:cs typeface="Futura Medium" charset="0"/>
              </a:rPr>
              <a:t>age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6520549" y="9068133"/>
            <a:ext cx="28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prstClr val="black"/>
                </a:solidFill>
                <a:latin typeface="Futura Medium" charset="0"/>
                <a:ea typeface="Futura Medium" charset="0"/>
                <a:cs typeface="Futura Medium" charset="0"/>
              </a:rPr>
              <a:t>income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0385" y="5287381"/>
            <a:ext cx="2109770" cy="1569666"/>
            <a:chOff x="21051723" y="4010876"/>
            <a:chExt cx="2109770" cy="1569666"/>
          </a:xfrm>
        </p:grpSpPr>
        <p:grpSp>
          <p:nvGrpSpPr>
            <p:cNvPr id="6" name="Group 5"/>
            <p:cNvGrpSpPr/>
            <p:nvPr/>
          </p:nvGrpSpPr>
          <p:grpSpPr>
            <a:xfrm>
              <a:off x="21051723" y="4010876"/>
              <a:ext cx="2109770" cy="1569666"/>
              <a:chOff x="20102049" y="4083337"/>
              <a:chExt cx="2109770" cy="1569666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20322989" y="4506397"/>
                <a:ext cx="283780" cy="28378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20672267" y="4083337"/>
                <a:ext cx="1539552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b="1" dirty="0">
                    <a:solidFill>
                      <a:srgbClr val="DF6A0E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no</a:t>
                </a:r>
                <a:endParaRPr lang="en-US" sz="5600" b="1" baseline="-25000" dirty="0">
                  <a:solidFill>
                    <a:srgbClr val="DF6A0E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20656359" y="4698895"/>
                <a:ext cx="1539552" cy="95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b="1" dirty="0">
                    <a:solidFill>
                      <a:srgbClr val="FFDF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yes</a:t>
                </a:r>
                <a:endParaRPr lang="en-US" sz="5600" b="1" baseline="-25000" dirty="0">
                  <a:solidFill>
                    <a:srgbClr val="FFDF00"/>
                  </a:solidFill>
                  <a:latin typeface="Futura Medium" charset="0"/>
                  <a:ea typeface="Futura Medium" charset="0"/>
                  <a:cs typeface="Futura Medium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0102049" y="4261651"/>
                <a:ext cx="1760704" cy="1304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600" dirty="0">
                  <a:solidFill>
                    <a:prstClr val="white"/>
                  </a:solidFill>
                  <a:latin typeface="Futura Medium" charset="0"/>
                </a:endParaRPr>
              </a:p>
            </p:txBody>
          </p:sp>
        </p:grpSp>
        <p:sp>
          <p:nvSpPr>
            <p:cNvPr id="113" name="Oval 112"/>
            <p:cNvSpPr/>
            <p:nvPr/>
          </p:nvSpPr>
          <p:spPr>
            <a:xfrm rot="16200000" flipV="1">
              <a:off x="21318421" y="4989379"/>
              <a:ext cx="283780" cy="28378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prstClr val="white"/>
                </a:solidFill>
                <a:latin typeface="Futura Medium" charset="0"/>
              </a:endParaRP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557BFD2-F516-0445-87DE-27A27DBD4EE5}"/>
              </a:ext>
            </a:extLst>
          </p:cNvPr>
          <p:cNvCxnSpPr/>
          <p:nvPr/>
        </p:nvCxnSpPr>
        <p:spPr>
          <a:xfrm>
            <a:off x="6327648" y="5061153"/>
            <a:ext cx="0" cy="4252063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49881F55-44BC-7744-82F0-5E8C2C1656A9}"/>
              </a:ext>
            </a:extLst>
          </p:cNvPr>
          <p:cNvSpPr/>
          <p:nvPr/>
        </p:nvSpPr>
        <p:spPr>
          <a:xfrm rot="10800000" flipV="1">
            <a:off x="6190383" y="5614245"/>
            <a:ext cx="283780" cy="283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CC5D048-EC01-F24D-9601-611B9B4CAD55}"/>
              </a:ext>
            </a:extLst>
          </p:cNvPr>
          <p:cNvSpPr/>
          <p:nvPr/>
        </p:nvSpPr>
        <p:spPr>
          <a:xfrm>
            <a:off x="17205619" y="7497115"/>
            <a:ext cx="283780" cy="283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00" dirty="0">
              <a:solidFill>
                <a:prstClr val="white"/>
              </a:solidFill>
              <a:latin typeface="Futura Medium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8A02CD-9D1B-8343-8ADB-2E4A81BD9D14}"/>
              </a:ext>
            </a:extLst>
          </p:cNvPr>
          <p:cNvSpPr/>
          <p:nvPr/>
        </p:nvSpPr>
        <p:spPr>
          <a:xfrm>
            <a:off x="17276103" y="6452861"/>
            <a:ext cx="2238490" cy="2238490"/>
          </a:xfrm>
          <a:prstGeom prst="ellipse">
            <a:avLst/>
          </a:prstGeom>
          <a:solidFill>
            <a:srgbClr val="FFFF00">
              <a:alpha val="27000"/>
            </a:srgbClr>
          </a:solidFill>
          <a:ln w="50800" cap="flat">
            <a:noFill/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3239485-F316-6441-8137-0A7DA8E34F58}"/>
              </a:ext>
            </a:extLst>
          </p:cNvPr>
          <p:cNvSpPr/>
          <p:nvPr/>
        </p:nvSpPr>
        <p:spPr>
          <a:xfrm>
            <a:off x="15326865" y="4319550"/>
            <a:ext cx="2238490" cy="2238490"/>
          </a:xfrm>
          <a:prstGeom prst="ellipse">
            <a:avLst/>
          </a:prstGeom>
          <a:solidFill>
            <a:srgbClr val="FF0000">
              <a:alpha val="29000"/>
            </a:srgbClr>
          </a:solidFill>
          <a:ln w="50800" cap="flat">
            <a:noFill/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551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496"/>
          <p:cNvSpPr/>
          <p:nvPr/>
        </p:nvSpPr>
        <p:spPr>
          <a:xfrm>
            <a:off x="5860736" y="2639945"/>
            <a:ext cx="7525064" cy="1165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</a:rPr>
              <a:t> Statistical Analysis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7F7F7F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Linear Models (GLM)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Naïve Bayes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</a:rPr>
              <a:t> Ensembles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Random Forest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Distributed Trees 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Gradient Boosting Machine 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Stacking / Super Learner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latin typeface="Futura Medium" charset="0"/>
                <a:ea typeface="Futura Medium" charset="0"/>
                <a:cs typeface="Futura Medium" charset="0"/>
              </a:rPr>
              <a:t> Deep Neural Networks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latin typeface="Futura Medium" charset="0"/>
              <a:ea typeface="Futura Medium" charset="0"/>
              <a:cs typeface="Futura Medium" charset="0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MLP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Autoencoder</a:t>
            </a:r>
          </a:p>
          <a:p>
            <a:pPr marL="800100" lvl="1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Anomaly Detection</a:t>
            </a:r>
          </a:p>
          <a:p>
            <a:pPr marL="800100" lvl="1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>
                <a:solidFill>
                  <a:srgbClr val="595959"/>
                </a:solidFill>
                <a:latin typeface="Futura Medium" charset="0"/>
                <a:ea typeface="Futura Medium" charset="0"/>
                <a:cs typeface="Futura Medium" charset="0"/>
              </a:rPr>
              <a:t>Deep Features</a:t>
            </a:r>
            <a:endParaRPr dirty="0">
              <a:solidFill>
                <a:srgbClr val="59595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Current Algorithm Overview</a:t>
            </a:r>
          </a:p>
        </p:txBody>
      </p:sp>
      <p:sp>
        <p:nvSpPr>
          <p:cNvPr id="497" name="Shape 497"/>
          <p:cNvSpPr/>
          <p:nvPr/>
        </p:nvSpPr>
        <p:spPr>
          <a:xfrm>
            <a:off x="14166536" y="2639945"/>
            <a:ext cx="10217464" cy="1165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b="1"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"/>
              </a:rPr>
              <a:t>Clustering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marL="342900" indent="-342900" defTabSz="457200">
              <a:lnSpc>
                <a:spcPct val="80000"/>
              </a:lnSpc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K-Means (Auto-</a:t>
            </a:r>
            <a:r>
              <a:rPr i="1"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K</a:t>
            </a: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)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"/>
              </a:rPr>
              <a:t> Dimension Reduction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Principal Component Analysis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Generalized Low Rank Models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"/>
              </a:rPr>
              <a:t>Word Embedding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Word2Vec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"/>
              </a:rPr>
              <a:t>Time Series</a:t>
            </a:r>
          </a:p>
          <a:p>
            <a:pPr defTabSz="457200"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iSAX</a:t>
            </a:r>
          </a:p>
          <a:p>
            <a:pPr defTabSz="457200"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  <a:sym typeface="Segoe UI Light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"/>
              </a:rPr>
              <a:t>Machine Learning Tuning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solidFill>
                <a:schemeClr val="bg1">
                  <a:lumMod val="75000"/>
                </a:schemeClr>
              </a:solidFill>
              <a:latin typeface="Futura Medium" charset="0"/>
              <a:ea typeface="Futura Medium" charset="0"/>
              <a:cs typeface="Futura Medium" charset="0"/>
              <a:sym typeface="Segoe UI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Hyperparameter Search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chemeClr val="bg1">
                    <a:lumMod val="75000"/>
                  </a:schemeClr>
                </a:solidFill>
                <a:latin typeface="Futura Medium" charset="0"/>
                <a:ea typeface="Futura Medium" charset="0"/>
                <a:cs typeface="Futura Medium" charset="0"/>
                <a:sym typeface="Segoe UI Light"/>
              </a:rPr>
              <a:t>Early Stopping</a:t>
            </a:r>
          </a:p>
        </p:txBody>
      </p:sp>
      <p:sp>
        <p:nvSpPr>
          <p:cNvPr id="498" name="Shape 498"/>
          <p:cNvSpPr/>
          <p:nvPr/>
        </p:nvSpPr>
        <p:spPr>
          <a:xfrm>
            <a:off x="5762468" y="3273425"/>
            <a:ext cx="7079776" cy="0"/>
          </a:xfrm>
          <a:prstGeom prst="line">
            <a:avLst/>
          </a:prstGeom>
          <a:ln w="38100">
            <a:solidFill>
              <a:schemeClr val="tx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5860736" y="5603875"/>
            <a:ext cx="7079776" cy="0"/>
          </a:xfrm>
          <a:prstGeom prst="line">
            <a:avLst/>
          </a:prstGeom>
          <a:ln w="38100">
            <a:solidFill>
              <a:schemeClr val="tx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5762468" y="9212792"/>
            <a:ext cx="7079776" cy="1"/>
          </a:xfrm>
          <a:prstGeom prst="line">
            <a:avLst/>
          </a:prstGeom>
          <a:ln w="38100">
            <a:solidFill>
              <a:schemeClr val="tx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14042868" y="3235325"/>
            <a:ext cx="707977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14042868" y="5051690"/>
            <a:ext cx="7079776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14042868" y="7420235"/>
            <a:ext cx="7079776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14042868" y="9200356"/>
            <a:ext cx="7079776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14042868" y="11160385"/>
            <a:ext cx="7079776" cy="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Left Brace 12"/>
          <p:cNvSpPr/>
          <p:nvPr/>
        </p:nvSpPr>
        <p:spPr>
          <a:xfrm>
            <a:off x="4202755" y="3273425"/>
            <a:ext cx="1114425" cy="9086850"/>
          </a:xfrm>
          <a:prstGeom prst="leftBrace">
            <a:avLst/>
          </a:prstGeom>
          <a:noFill/>
          <a:ln w="50800" cap="flat">
            <a:solidFill>
              <a:srgbClr val="FBE91E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" y="4151572"/>
            <a:ext cx="474345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Supervised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>
                <a:latin typeface="Futura Medium" charset="0"/>
                <a:ea typeface="Futura Medium" charset="0"/>
                <a:cs typeface="Futura Medium" charset="0"/>
              </a:rPr>
              <a:t>Algorithms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871196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ctrTitle"/>
          </p:nvPr>
        </p:nvSpPr>
        <p:spPr>
          <a:xfrm>
            <a:off x="0" y="5223712"/>
            <a:ext cx="24384000" cy="326857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Intro to </a:t>
            </a:r>
            <a:r>
              <a:rPr dirty="0">
                <a:solidFill>
                  <a:schemeClr val="tx1"/>
                </a:solidFill>
              </a:rPr>
              <a:t>H2O</a:t>
            </a:r>
            <a:r>
              <a:rPr lang="en-US" dirty="0">
                <a:solidFill>
                  <a:schemeClr val="tx1"/>
                </a:solidFill>
              </a:rPr>
              <a:t>’s</a:t>
            </a:r>
            <a:r>
              <a:rPr dirty="0">
                <a:solidFill>
                  <a:schemeClr val="tx1"/>
                </a:solidFill>
              </a:rPr>
              <a:t> AutoML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6000" i="1" dirty="0"/>
              <a:t>Scalable Automatic Machine Learning</a:t>
            </a:r>
            <a:r>
              <a:rPr lang="en-US" sz="6000" dirty="0"/>
              <a:t> </a:t>
            </a:r>
            <a:br>
              <a:rPr lang="en-US" sz="6000" dirty="0"/>
            </a:b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4820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AutoML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494" y="3071548"/>
            <a:ext cx="23576506" cy="990609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6000" dirty="0">
                <a:solidFill>
                  <a:schemeClr val="tx1"/>
                </a:solidFill>
              </a:rPr>
              <a:t>The Machine Learning Pipeline</a:t>
            </a:r>
          </a:p>
          <a:p>
            <a:pPr>
              <a:lnSpc>
                <a:spcPct val="200000"/>
              </a:lnSpc>
            </a:pPr>
            <a:r>
              <a:rPr lang="en-US" sz="6000" dirty="0"/>
              <a:t>What is Automatic Machine Learning? </a:t>
            </a:r>
          </a:p>
          <a:p>
            <a:pPr>
              <a:lnSpc>
                <a:spcPct val="200000"/>
              </a:lnSpc>
            </a:pPr>
            <a:r>
              <a:rPr lang="en-US" sz="6000" dirty="0"/>
              <a:t>How to Use H2O’s AutoML</a:t>
            </a:r>
          </a:p>
        </p:txBody>
      </p:sp>
    </p:spTree>
    <p:extLst>
      <p:ext uri="{BB962C8B-B14F-4D97-AF65-F5344CB8AC3E}">
        <p14:creationId xmlns:p14="http://schemas.microsoft.com/office/powerpoint/2010/main" val="42429164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5591E30-0239-2243-91B9-FE61A51B4079}"/>
              </a:ext>
            </a:extLst>
          </p:cNvPr>
          <p:cNvSpPr/>
          <p:nvPr/>
        </p:nvSpPr>
        <p:spPr>
          <a:xfrm>
            <a:off x="7913976" y="2618229"/>
            <a:ext cx="8304253" cy="8304253"/>
          </a:xfrm>
          <a:prstGeom prst="ellipse">
            <a:avLst/>
          </a:prstGeom>
          <a:solidFill>
            <a:srgbClr val="FFFF00"/>
          </a:solidFill>
          <a:ln w="50800" cap="flat">
            <a:noFill/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F99C6-4932-C244-A88B-5C10AC28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H2O-3?</a:t>
            </a:r>
          </a:p>
        </p:txBody>
      </p:sp>
      <p:pic>
        <p:nvPicPr>
          <p:cNvPr id="4" name="Graphic 3" descr="Team">
            <a:extLst>
              <a:ext uri="{FF2B5EF4-FFF2-40B4-BE49-F238E27FC236}">
                <a16:creationId xmlns:a16="http://schemas.microsoft.com/office/drawing/2014/main" id="{B73F1714-BB67-F641-8C69-357120EC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037" y="3358290"/>
            <a:ext cx="6824133" cy="6824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2DE18-6024-5547-8187-26F44EA92A2B}"/>
              </a:ext>
            </a:extLst>
          </p:cNvPr>
          <p:cNvSpPr txBox="1"/>
          <p:nvPr/>
        </p:nvSpPr>
        <p:spPr>
          <a:xfrm>
            <a:off x="0" y="11649121"/>
            <a:ext cx="24384000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0000" dirty="0">
                <a:highlight>
                  <a:srgbClr val="FFFF00"/>
                </a:highlight>
                <a:latin typeface="Futura Medium" charset="0"/>
                <a:ea typeface="Futura Medium" charset="0"/>
                <a:cs typeface="Futura Medium" charset="0"/>
              </a:rPr>
              <a:t>💛 R + 💛 Py. + 💛UI </a:t>
            </a: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028455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Machine Learning Pipeline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675068" y="6306609"/>
            <a:ext cx="1375585" cy="1667142"/>
            <a:chOff x="11226800" y="2252746"/>
            <a:chExt cx="683859" cy="828804"/>
          </a:xfrm>
        </p:grpSpPr>
        <p:grpSp>
          <p:nvGrpSpPr>
            <p:cNvPr id="56" name="Group 55"/>
            <p:cNvGrpSpPr/>
            <p:nvPr/>
          </p:nvGrpSpPr>
          <p:grpSpPr>
            <a:xfrm>
              <a:off x="11605858" y="2252746"/>
              <a:ext cx="304801" cy="828804"/>
              <a:chOff x="11605858" y="2252746"/>
              <a:chExt cx="304801" cy="828804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11605858" y="2262505"/>
                <a:ext cx="299856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05859" y="2252746"/>
                <a:ext cx="304800" cy="825500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/>
            <p:cNvCxnSpPr/>
            <p:nvPr/>
          </p:nvCxnSpPr>
          <p:spPr>
            <a:xfrm>
              <a:off x="11226800" y="2654478"/>
              <a:ext cx="3028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68"/>
          <p:cNvGrpSpPr/>
          <p:nvPr/>
        </p:nvGrpSpPr>
        <p:grpSpPr>
          <a:xfrm>
            <a:off x="18132127" y="5878676"/>
            <a:ext cx="2111018" cy="2276272"/>
            <a:chOff x="0" y="0"/>
            <a:chExt cx="780860" cy="841987"/>
          </a:xfrm>
        </p:grpSpPr>
        <p:pic>
          <p:nvPicPr>
            <p:cNvPr id="54" name="noun_324944_cc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446" t="8329" r="17446" b="21465"/>
            <a:stretch>
              <a:fillRect/>
            </a:stretch>
          </p:blipFill>
          <p:spPr>
            <a:xfrm>
              <a:off x="0" y="0"/>
              <a:ext cx="780861" cy="841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" name="noun_24030_cc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9486" t="6666" r="14778" b="21343"/>
            <a:stretch>
              <a:fillRect/>
            </a:stretch>
          </p:blipFill>
          <p:spPr>
            <a:xfrm>
              <a:off x="101839" y="331287"/>
              <a:ext cx="288576" cy="274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" name="TextBox 51"/>
          <p:cNvSpPr txBox="1"/>
          <p:nvPr/>
        </p:nvSpPr>
        <p:spPr>
          <a:xfrm flipH="1">
            <a:off x="18132127" y="5259581"/>
            <a:ext cx="205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Model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312356" y="5259581"/>
            <a:ext cx="2599421" cy="2490777"/>
            <a:chOff x="8589056" y="1757216"/>
            <a:chExt cx="1292278" cy="1238266"/>
          </a:xfrm>
        </p:grpSpPr>
        <p:sp>
          <p:nvSpPr>
            <p:cNvPr id="49" name="Oval 48"/>
            <p:cNvSpPr/>
            <p:nvPr/>
          </p:nvSpPr>
          <p:spPr>
            <a:xfrm>
              <a:off x="9028945" y="2313474"/>
              <a:ext cx="682008" cy="682008"/>
            </a:xfrm>
            <a:prstGeom prst="ellipse">
              <a:avLst/>
            </a:prstGeom>
            <a:solidFill>
              <a:srgbClr val="E67F00"/>
            </a:solidFill>
            <a:ln>
              <a:solidFill>
                <a:srgbClr val="E6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8858564" y="1757216"/>
              <a:ext cx="1022770" cy="47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</a:t>
              </a:r>
            </a:p>
            <a:p>
              <a:pPr algn="ctr"/>
              <a:r>
                <a:rPr lang="en-US" b="1" dirty="0"/>
                <a:t>Training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8589056" y="2654478"/>
              <a:ext cx="3028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801089" y="6284674"/>
            <a:ext cx="3048854" cy="1669448"/>
            <a:chOff x="3420054" y="2266831"/>
            <a:chExt cx="1515709" cy="829950"/>
          </a:xfrm>
        </p:grpSpPr>
        <p:grpSp>
          <p:nvGrpSpPr>
            <p:cNvPr id="35" name="Group 34"/>
            <p:cNvGrpSpPr/>
            <p:nvPr/>
          </p:nvGrpSpPr>
          <p:grpSpPr>
            <a:xfrm>
              <a:off x="3799113" y="2266831"/>
              <a:ext cx="1136650" cy="829950"/>
              <a:chOff x="3799113" y="2266831"/>
              <a:chExt cx="1136650" cy="82995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800538" y="2277736"/>
                <a:ext cx="1109051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9113" y="2266831"/>
                <a:ext cx="1136650" cy="825500"/>
              </a:xfrm>
              <a:prstGeom prst="rect">
                <a:avLst/>
              </a:prstGeom>
            </p:spPr>
          </p:pic>
        </p:grpSp>
        <p:cxnSp>
          <p:nvCxnSpPr>
            <p:cNvPr id="36" name="Straight Arrow Connector 35"/>
            <p:cNvCxnSpPr/>
            <p:nvPr/>
          </p:nvCxnSpPr>
          <p:spPr>
            <a:xfrm>
              <a:off x="3420054" y="2679878"/>
              <a:ext cx="3028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44735" y="4470400"/>
            <a:ext cx="1803867" cy="1660496"/>
            <a:chOff x="468580" y="1310036"/>
            <a:chExt cx="896776" cy="825500"/>
          </a:xfrm>
        </p:grpSpPr>
        <p:sp>
          <p:nvSpPr>
            <p:cNvPr id="33" name="Rectangle 32"/>
            <p:cNvSpPr/>
            <p:nvPr/>
          </p:nvSpPr>
          <p:spPr>
            <a:xfrm>
              <a:off x="468580" y="1310036"/>
              <a:ext cx="887295" cy="819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2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0006" y="1310036"/>
              <a:ext cx="895350" cy="8255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804955" y="5547597"/>
            <a:ext cx="1810947" cy="1660496"/>
            <a:chOff x="1095087" y="1845554"/>
            <a:chExt cx="900295" cy="825500"/>
          </a:xfrm>
        </p:grpSpPr>
        <p:sp>
          <p:nvSpPr>
            <p:cNvPr id="31" name="Rectangle 30"/>
            <p:cNvSpPr/>
            <p:nvPr/>
          </p:nvSpPr>
          <p:spPr>
            <a:xfrm>
              <a:off x="1095087" y="1852009"/>
              <a:ext cx="880914" cy="819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2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0032" y="1845554"/>
              <a:ext cx="895350" cy="8255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410016" y="7494077"/>
            <a:ext cx="2005367" cy="1660496"/>
            <a:chOff x="985726" y="4109347"/>
            <a:chExt cx="996950" cy="825500"/>
          </a:xfrm>
        </p:grpSpPr>
        <p:sp>
          <p:nvSpPr>
            <p:cNvPr id="29" name="Rectangle 28"/>
            <p:cNvSpPr/>
            <p:nvPr/>
          </p:nvSpPr>
          <p:spPr>
            <a:xfrm>
              <a:off x="1000161" y="4109347"/>
              <a:ext cx="975839" cy="819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2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726" y="4109347"/>
              <a:ext cx="996950" cy="825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005262" y="5294155"/>
            <a:ext cx="5558309" cy="3035544"/>
            <a:chOff x="1035851" y="1774404"/>
            <a:chExt cx="2763262" cy="1509092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2327333" y="1792602"/>
              <a:ext cx="1471780" cy="47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Data Integration</a:t>
              </a:r>
            </a:p>
            <a:p>
              <a:pPr algn="ctr"/>
              <a:r>
                <a:rPr lang="en-US" b="1" dirty="0"/>
                <a:t>&amp; Quality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641257" y="2358726"/>
              <a:ext cx="682008" cy="682008"/>
              <a:chOff x="8027480" y="3926374"/>
              <a:chExt cx="682008" cy="68200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027480" y="3926374"/>
                <a:ext cx="682008" cy="682008"/>
              </a:xfrm>
              <a:prstGeom prst="ellipse">
                <a:avLst/>
              </a:prstGeom>
              <a:solidFill>
                <a:srgbClr val="E67F00"/>
              </a:solidFill>
              <a:ln>
                <a:solidFill>
                  <a:srgbClr val="E6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28" name="Cross 27"/>
              <p:cNvSpPr/>
              <p:nvPr/>
            </p:nvSpPr>
            <p:spPr>
              <a:xfrm>
                <a:off x="8197982" y="4096876"/>
                <a:ext cx="341004" cy="341004"/>
              </a:xfrm>
              <a:prstGeom prst="plus">
                <a:avLst>
                  <a:gd name="adj" fmla="val 43621"/>
                </a:avLst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1035851" y="2808211"/>
              <a:ext cx="16054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83692" y="2952151"/>
              <a:ext cx="335557" cy="3254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1736883" y="3283496"/>
              <a:ext cx="64680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206543" y="1774404"/>
              <a:ext cx="75715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2200664" y="2315822"/>
              <a:ext cx="475328" cy="31758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808645" y="2313150"/>
              <a:ext cx="3987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asted-image.pdf"/>
          <p:cNvPicPr>
            <a:picLocks noChangeAspect="1"/>
          </p:cNvPicPr>
          <p:nvPr/>
        </p:nvPicPr>
        <p:blipFill>
          <a:blip r:embed="rId10">
            <a:biLevel thresh="75000"/>
            <a:extLst/>
          </a:blip>
          <a:stretch>
            <a:fillRect/>
          </a:stretch>
        </p:blipFill>
        <p:spPr>
          <a:xfrm>
            <a:off x="13070487" y="4830341"/>
            <a:ext cx="927627" cy="927627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60" name="TextBox 59"/>
          <p:cNvSpPr txBox="1"/>
          <p:nvPr/>
        </p:nvSpPr>
        <p:spPr>
          <a:xfrm flipH="1">
            <a:off x="10429314" y="8354871"/>
            <a:ext cx="2846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</a:t>
            </a:r>
          </a:p>
          <a:p>
            <a:pPr algn="ctr"/>
            <a:r>
              <a:rPr lang="en-US" b="1" dirty="0"/>
              <a:t>Preprocessing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5973392" y="5179502"/>
            <a:ext cx="1272485" cy="3430987"/>
            <a:chOff x="16047683" y="3683946"/>
            <a:chExt cx="1272485" cy="3430987"/>
          </a:xfrm>
        </p:grpSpPr>
        <p:grpSp>
          <p:nvGrpSpPr>
            <p:cNvPr id="4" name="Group 3"/>
            <p:cNvGrpSpPr/>
            <p:nvPr/>
          </p:nvGrpSpPr>
          <p:grpSpPr>
            <a:xfrm>
              <a:off x="16202712" y="3785010"/>
              <a:ext cx="1007041" cy="3329923"/>
              <a:chOff x="16253438" y="4101563"/>
              <a:chExt cx="2208806" cy="7303729"/>
            </a:xfrm>
          </p:grpSpPr>
          <p:grpSp>
            <p:nvGrpSpPr>
              <p:cNvPr id="62" name="Group 568"/>
              <p:cNvGrpSpPr/>
              <p:nvPr/>
            </p:nvGrpSpPr>
            <p:grpSpPr>
              <a:xfrm>
                <a:off x="16253438" y="4101563"/>
                <a:ext cx="2111018" cy="2276272"/>
                <a:chOff x="0" y="0"/>
                <a:chExt cx="780860" cy="841987"/>
              </a:xfrm>
            </p:grpSpPr>
            <p:pic>
              <p:nvPicPr>
                <p:cNvPr id="63" name="noun_324944_cc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17446" t="8329" r="17446" b="21465"/>
                <a:stretch>
                  <a:fillRect/>
                </a:stretch>
              </p:blipFill>
              <p:spPr>
                <a:xfrm>
                  <a:off x="0" y="0"/>
                  <a:ext cx="780860" cy="8419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" name="noun_24030_cc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9486" t="6666" r="14778" b="21343"/>
                <a:stretch>
                  <a:fillRect/>
                </a:stretch>
              </p:blipFill>
              <p:spPr>
                <a:xfrm>
                  <a:off x="101839" y="331287"/>
                  <a:ext cx="288576" cy="2743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5" name="Group 568"/>
              <p:cNvGrpSpPr/>
              <p:nvPr/>
            </p:nvGrpSpPr>
            <p:grpSpPr>
              <a:xfrm>
                <a:off x="16351223" y="6745914"/>
                <a:ext cx="2111021" cy="2276275"/>
                <a:chOff x="0" y="144250"/>
                <a:chExt cx="780861" cy="841988"/>
              </a:xfrm>
            </p:grpSpPr>
            <p:pic>
              <p:nvPicPr>
                <p:cNvPr id="66" name="noun_324944_cc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17446" t="8329" r="17446" b="21465"/>
                <a:stretch>
                  <a:fillRect/>
                </a:stretch>
              </p:blipFill>
              <p:spPr>
                <a:xfrm>
                  <a:off x="0" y="144250"/>
                  <a:ext cx="780861" cy="8419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7" name="noun_24030_cc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9486" t="6666" r="14778" b="21343"/>
                <a:stretch>
                  <a:fillRect/>
                </a:stretch>
              </p:blipFill>
              <p:spPr>
                <a:xfrm>
                  <a:off x="101839" y="475540"/>
                  <a:ext cx="288576" cy="2743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8" name="Group 568"/>
              <p:cNvGrpSpPr/>
              <p:nvPr/>
            </p:nvGrpSpPr>
            <p:grpSpPr>
              <a:xfrm>
                <a:off x="16315545" y="9129017"/>
                <a:ext cx="2111021" cy="2276275"/>
                <a:chOff x="0" y="82429"/>
                <a:chExt cx="780861" cy="841988"/>
              </a:xfrm>
            </p:grpSpPr>
            <p:pic>
              <p:nvPicPr>
                <p:cNvPr id="69" name="noun_324944_cc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17446" t="8329" r="17446" b="21465"/>
                <a:stretch>
                  <a:fillRect/>
                </a:stretch>
              </p:blipFill>
              <p:spPr>
                <a:xfrm>
                  <a:off x="0" y="82429"/>
                  <a:ext cx="780861" cy="8419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" name="noun_24030_cc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9486" t="6666" r="14778" b="21343"/>
                <a:stretch>
                  <a:fillRect/>
                </a:stretch>
              </p:blipFill>
              <p:spPr>
                <a:xfrm>
                  <a:off x="101839" y="331287"/>
                  <a:ext cx="288576" cy="2743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15" name="Oval 14"/>
            <p:cNvSpPr/>
            <p:nvPr/>
          </p:nvSpPr>
          <p:spPr>
            <a:xfrm>
              <a:off x="16047683" y="3683946"/>
              <a:ext cx="1272485" cy="1204486"/>
            </a:xfrm>
            <a:prstGeom prst="ellipse">
              <a:avLst/>
            </a:prstGeom>
            <a:noFill/>
            <a:ln w="508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 flipH="1">
            <a:off x="15609295" y="9091824"/>
            <a:ext cx="2057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</a:t>
            </a:r>
          </a:p>
          <a:p>
            <a:pPr algn="ctr"/>
            <a:r>
              <a:rPr lang="en-US" b="1" dirty="0"/>
              <a:t>Selection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950568" y="6284674"/>
            <a:ext cx="3048854" cy="1669448"/>
            <a:chOff x="3420054" y="2266831"/>
            <a:chExt cx="1515709" cy="829950"/>
          </a:xfrm>
        </p:grpSpPr>
        <p:grpSp>
          <p:nvGrpSpPr>
            <p:cNvPr id="84" name="Group 83"/>
            <p:cNvGrpSpPr/>
            <p:nvPr/>
          </p:nvGrpSpPr>
          <p:grpSpPr>
            <a:xfrm>
              <a:off x="3800538" y="2266831"/>
              <a:ext cx="1135225" cy="829950"/>
              <a:chOff x="3800538" y="2266831"/>
              <a:chExt cx="1135225" cy="829950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3800538" y="2277736"/>
                <a:ext cx="1109051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 rotWithShape="1">
              <a:blip r:embed="rId6"/>
              <a:srcRect l="54716"/>
              <a:stretch/>
            </p:blipFill>
            <p:spPr>
              <a:xfrm>
                <a:off x="4421040" y="2266831"/>
                <a:ext cx="514723" cy="825500"/>
              </a:xfrm>
              <a:prstGeom prst="rect">
                <a:avLst/>
              </a:prstGeom>
            </p:spPr>
          </p:pic>
        </p:grpSp>
        <p:cxnSp>
          <p:nvCxnSpPr>
            <p:cNvPr id="85" name="Straight Arrow Connector 84"/>
            <p:cNvCxnSpPr/>
            <p:nvPr/>
          </p:nvCxnSpPr>
          <p:spPr>
            <a:xfrm>
              <a:off x="3420054" y="2679878"/>
              <a:ext cx="3028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 flipH="1">
            <a:off x="7610309" y="8252442"/>
            <a:ext cx="2143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Modeling</a:t>
            </a:r>
          </a:p>
          <a:p>
            <a:pPr algn="ctr"/>
            <a:r>
              <a:rPr lang="en-US" b="1" dirty="0"/>
              <a:t>Table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5960" y="6831786"/>
            <a:ext cx="560472" cy="406342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14369831" y="6576367"/>
            <a:ext cx="10230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17452556" y="7064427"/>
            <a:ext cx="609202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3871616" y="5294155"/>
            <a:ext cx="1563826" cy="137627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flipH="1">
            <a:off x="20517163" y="5264489"/>
            <a:ext cx="252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predictions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2519023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Machine Learning Pipeline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675068" y="6306609"/>
            <a:ext cx="1375585" cy="1667142"/>
            <a:chOff x="11226800" y="2252746"/>
            <a:chExt cx="683859" cy="828804"/>
          </a:xfrm>
        </p:grpSpPr>
        <p:grpSp>
          <p:nvGrpSpPr>
            <p:cNvPr id="56" name="Group 55"/>
            <p:cNvGrpSpPr/>
            <p:nvPr/>
          </p:nvGrpSpPr>
          <p:grpSpPr>
            <a:xfrm>
              <a:off x="11605858" y="2252746"/>
              <a:ext cx="304801" cy="828804"/>
              <a:chOff x="11605858" y="2252746"/>
              <a:chExt cx="304801" cy="828804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11605858" y="2262505"/>
                <a:ext cx="299856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05859" y="2252746"/>
                <a:ext cx="304800" cy="825500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/>
            <p:cNvCxnSpPr/>
            <p:nvPr/>
          </p:nvCxnSpPr>
          <p:spPr>
            <a:xfrm>
              <a:off x="11226800" y="2654478"/>
              <a:ext cx="3028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68"/>
          <p:cNvGrpSpPr/>
          <p:nvPr/>
        </p:nvGrpSpPr>
        <p:grpSpPr>
          <a:xfrm>
            <a:off x="18132127" y="5878676"/>
            <a:ext cx="2111018" cy="2276272"/>
            <a:chOff x="0" y="0"/>
            <a:chExt cx="780860" cy="841987"/>
          </a:xfrm>
        </p:grpSpPr>
        <p:pic>
          <p:nvPicPr>
            <p:cNvPr id="54" name="noun_324944_cc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446" t="8329" r="17446" b="21465"/>
            <a:stretch>
              <a:fillRect/>
            </a:stretch>
          </p:blipFill>
          <p:spPr>
            <a:xfrm>
              <a:off x="0" y="0"/>
              <a:ext cx="780861" cy="841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" name="noun_24030_cc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9486" t="6666" r="14778" b="21343"/>
            <a:stretch>
              <a:fillRect/>
            </a:stretch>
          </p:blipFill>
          <p:spPr>
            <a:xfrm>
              <a:off x="101839" y="331287"/>
              <a:ext cx="288576" cy="274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" name="TextBox 51"/>
          <p:cNvSpPr txBox="1"/>
          <p:nvPr/>
        </p:nvSpPr>
        <p:spPr>
          <a:xfrm flipH="1">
            <a:off x="18132127" y="5259581"/>
            <a:ext cx="205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Model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312356" y="5259581"/>
            <a:ext cx="2599421" cy="2490777"/>
            <a:chOff x="8589056" y="1757216"/>
            <a:chExt cx="1292278" cy="1238266"/>
          </a:xfrm>
        </p:grpSpPr>
        <p:sp>
          <p:nvSpPr>
            <p:cNvPr id="49" name="Oval 48"/>
            <p:cNvSpPr/>
            <p:nvPr/>
          </p:nvSpPr>
          <p:spPr>
            <a:xfrm>
              <a:off x="9028945" y="2313474"/>
              <a:ext cx="682008" cy="682008"/>
            </a:xfrm>
            <a:prstGeom prst="ellipse">
              <a:avLst/>
            </a:prstGeom>
            <a:solidFill>
              <a:srgbClr val="E67F00"/>
            </a:solidFill>
            <a:ln>
              <a:solidFill>
                <a:srgbClr val="E67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8858564" y="1757216"/>
              <a:ext cx="1022770" cy="47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</a:t>
              </a:r>
            </a:p>
            <a:p>
              <a:pPr algn="ctr"/>
              <a:r>
                <a:rPr lang="en-US" b="1" dirty="0"/>
                <a:t>Training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8589056" y="2654478"/>
              <a:ext cx="3028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801089" y="6284674"/>
            <a:ext cx="3048854" cy="1669448"/>
            <a:chOff x="3420054" y="2266831"/>
            <a:chExt cx="1515709" cy="829950"/>
          </a:xfrm>
        </p:grpSpPr>
        <p:grpSp>
          <p:nvGrpSpPr>
            <p:cNvPr id="35" name="Group 34"/>
            <p:cNvGrpSpPr/>
            <p:nvPr/>
          </p:nvGrpSpPr>
          <p:grpSpPr>
            <a:xfrm>
              <a:off x="3799113" y="2266831"/>
              <a:ext cx="1136650" cy="829950"/>
              <a:chOff x="3799113" y="2266831"/>
              <a:chExt cx="1136650" cy="82995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3800538" y="2277736"/>
                <a:ext cx="1109051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9113" y="2266831"/>
                <a:ext cx="1136650" cy="825500"/>
              </a:xfrm>
              <a:prstGeom prst="rect">
                <a:avLst/>
              </a:prstGeom>
            </p:spPr>
          </p:pic>
        </p:grpSp>
        <p:cxnSp>
          <p:nvCxnSpPr>
            <p:cNvPr id="36" name="Straight Arrow Connector 35"/>
            <p:cNvCxnSpPr/>
            <p:nvPr/>
          </p:nvCxnSpPr>
          <p:spPr>
            <a:xfrm>
              <a:off x="3420054" y="2679878"/>
              <a:ext cx="3028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44735" y="4470400"/>
            <a:ext cx="1803867" cy="1660496"/>
            <a:chOff x="468580" y="1310036"/>
            <a:chExt cx="896776" cy="825500"/>
          </a:xfrm>
        </p:grpSpPr>
        <p:sp>
          <p:nvSpPr>
            <p:cNvPr id="33" name="Rectangle 32"/>
            <p:cNvSpPr/>
            <p:nvPr/>
          </p:nvSpPr>
          <p:spPr>
            <a:xfrm>
              <a:off x="468580" y="1310036"/>
              <a:ext cx="887295" cy="819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2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0006" y="1310036"/>
              <a:ext cx="895350" cy="8255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804955" y="5547597"/>
            <a:ext cx="1810947" cy="1660496"/>
            <a:chOff x="1095087" y="1845554"/>
            <a:chExt cx="900295" cy="825500"/>
          </a:xfrm>
        </p:grpSpPr>
        <p:sp>
          <p:nvSpPr>
            <p:cNvPr id="31" name="Rectangle 30"/>
            <p:cNvSpPr/>
            <p:nvPr/>
          </p:nvSpPr>
          <p:spPr>
            <a:xfrm>
              <a:off x="1095087" y="1852009"/>
              <a:ext cx="880914" cy="819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2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0032" y="1845554"/>
              <a:ext cx="895350" cy="8255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410016" y="7494077"/>
            <a:ext cx="2005367" cy="1660496"/>
            <a:chOff x="985726" y="4109347"/>
            <a:chExt cx="996950" cy="825500"/>
          </a:xfrm>
        </p:grpSpPr>
        <p:sp>
          <p:nvSpPr>
            <p:cNvPr id="29" name="Rectangle 28"/>
            <p:cNvSpPr/>
            <p:nvPr/>
          </p:nvSpPr>
          <p:spPr>
            <a:xfrm>
              <a:off x="1000161" y="4109347"/>
              <a:ext cx="975839" cy="8190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2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726" y="4109347"/>
              <a:ext cx="996950" cy="825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005262" y="5294155"/>
            <a:ext cx="5558309" cy="3035544"/>
            <a:chOff x="1035851" y="1774404"/>
            <a:chExt cx="2763262" cy="1509092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2327333" y="1792602"/>
              <a:ext cx="1471780" cy="47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Data Integration</a:t>
              </a:r>
            </a:p>
            <a:p>
              <a:pPr algn="ctr"/>
              <a:r>
                <a:rPr lang="en-US" b="1" dirty="0"/>
                <a:t>&amp; Quality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641257" y="2358726"/>
              <a:ext cx="682008" cy="682008"/>
              <a:chOff x="8027480" y="3926374"/>
              <a:chExt cx="682008" cy="68200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027480" y="3926374"/>
                <a:ext cx="682008" cy="682008"/>
              </a:xfrm>
              <a:prstGeom prst="ellipse">
                <a:avLst/>
              </a:prstGeom>
              <a:solidFill>
                <a:srgbClr val="E67F00"/>
              </a:solidFill>
              <a:ln>
                <a:solidFill>
                  <a:srgbClr val="E6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28" name="Cross 27"/>
              <p:cNvSpPr/>
              <p:nvPr/>
            </p:nvSpPr>
            <p:spPr>
              <a:xfrm>
                <a:off x="8197982" y="4096876"/>
                <a:ext cx="341004" cy="341004"/>
              </a:xfrm>
              <a:prstGeom prst="plus">
                <a:avLst>
                  <a:gd name="adj" fmla="val 43621"/>
                </a:avLst>
              </a:prstGeom>
              <a:solidFill>
                <a:srgbClr val="FFFFFF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1035851" y="2808211"/>
              <a:ext cx="16054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83692" y="2952151"/>
              <a:ext cx="335557" cy="32544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1736883" y="3283496"/>
              <a:ext cx="64680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206543" y="1774404"/>
              <a:ext cx="75715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2200664" y="2315822"/>
              <a:ext cx="475328" cy="31758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808645" y="2313150"/>
              <a:ext cx="3987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asted-image.pdf"/>
          <p:cNvPicPr>
            <a:picLocks noChangeAspect="1"/>
          </p:cNvPicPr>
          <p:nvPr/>
        </p:nvPicPr>
        <p:blipFill>
          <a:blip r:embed="rId10">
            <a:biLevel thresh="75000"/>
            <a:extLst/>
          </a:blip>
          <a:stretch>
            <a:fillRect/>
          </a:stretch>
        </p:blipFill>
        <p:spPr>
          <a:xfrm>
            <a:off x="13070487" y="4830341"/>
            <a:ext cx="927627" cy="927627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60" name="TextBox 59"/>
          <p:cNvSpPr txBox="1"/>
          <p:nvPr/>
        </p:nvSpPr>
        <p:spPr>
          <a:xfrm flipH="1">
            <a:off x="10429314" y="8354871"/>
            <a:ext cx="2846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</a:t>
            </a:r>
          </a:p>
          <a:p>
            <a:pPr algn="ctr"/>
            <a:r>
              <a:rPr lang="en-US" b="1" dirty="0"/>
              <a:t>Preprocessing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5973392" y="5179502"/>
            <a:ext cx="1272485" cy="3430987"/>
            <a:chOff x="16047683" y="3683946"/>
            <a:chExt cx="1272485" cy="3430987"/>
          </a:xfrm>
        </p:grpSpPr>
        <p:grpSp>
          <p:nvGrpSpPr>
            <p:cNvPr id="4" name="Group 3"/>
            <p:cNvGrpSpPr/>
            <p:nvPr/>
          </p:nvGrpSpPr>
          <p:grpSpPr>
            <a:xfrm>
              <a:off x="16202712" y="3785010"/>
              <a:ext cx="1007041" cy="3329923"/>
              <a:chOff x="16253438" y="4101563"/>
              <a:chExt cx="2208806" cy="7303729"/>
            </a:xfrm>
          </p:grpSpPr>
          <p:grpSp>
            <p:nvGrpSpPr>
              <p:cNvPr id="62" name="Group 568"/>
              <p:cNvGrpSpPr/>
              <p:nvPr/>
            </p:nvGrpSpPr>
            <p:grpSpPr>
              <a:xfrm>
                <a:off x="16253438" y="4101563"/>
                <a:ext cx="2111018" cy="2276272"/>
                <a:chOff x="0" y="0"/>
                <a:chExt cx="780860" cy="841987"/>
              </a:xfrm>
            </p:grpSpPr>
            <p:pic>
              <p:nvPicPr>
                <p:cNvPr id="63" name="noun_324944_cc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17446" t="8329" r="17446" b="21465"/>
                <a:stretch>
                  <a:fillRect/>
                </a:stretch>
              </p:blipFill>
              <p:spPr>
                <a:xfrm>
                  <a:off x="0" y="0"/>
                  <a:ext cx="780860" cy="84198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4" name="noun_24030_cc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9486" t="6666" r="14778" b="21343"/>
                <a:stretch>
                  <a:fillRect/>
                </a:stretch>
              </p:blipFill>
              <p:spPr>
                <a:xfrm>
                  <a:off x="101839" y="331287"/>
                  <a:ext cx="288576" cy="2743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5" name="Group 568"/>
              <p:cNvGrpSpPr/>
              <p:nvPr/>
            </p:nvGrpSpPr>
            <p:grpSpPr>
              <a:xfrm>
                <a:off x="16351223" y="6745914"/>
                <a:ext cx="2111021" cy="2276275"/>
                <a:chOff x="0" y="144250"/>
                <a:chExt cx="780861" cy="841988"/>
              </a:xfrm>
            </p:grpSpPr>
            <p:pic>
              <p:nvPicPr>
                <p:cNvPr id="66" name="noun_324944_cc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17446" t="8329" r="17446" b="21465"/>
                <a:stretch>
                  <a:fillRect/>
                </a:stretch>
              </p:blipFill>
              <p:spPr>
                <a:xfrm>
                  <a:off x="0" y="144250"/>
                  <a:ext cx="780861" cy="8419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7" name="noun_24030_cc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9486" t="6666" r="14778" b="21343"/>
                <a:stretch>
                  <a:fillRect/>
                </a:stretch>
              </p:blipFill>
              <p:spPr>
                <a:xfrm>
                  <a:off x="101839" y="475540"/>
                  <a:ext cx="288576" cy="2743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68" name="Group 568"/>
              <p:cNvGrpSpPr/>
              <p:nvPr/>
            </p:nvGrpSpPr>
            <p:grpSpPr>
              <a:xfrm>
                <a:off x="16315545" y="9129017"/>
                <a:ext cx="2111021" cy="2276275"/>
                <a:chOff x="0" y="82429"/>
                <a:chExt cx="780861" cy="841988"/>
              </a:xfrm>
            </p:grpSpPr>
            <p:pic>
              <p:nvPicPr>
                <p:cNvPr id="69" name="noun_324944_cc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17446" t="8329" r="17446" b="21465"/>
                <a:stretch>
                  <a:fillRect/>
                </a:stretch>
              </p:blipFill>
              <p:spPr>
                <a:xfrm>
                  <a:off x="0" y="82429"/>
                  <a:ext cx="780861" cy="8419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" name="noun_24030_cc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l="9486" t="6666" r="14778" b="21343"/>
                <a:stretch>
                  <a:fillRect/>
                </a:stretch>
              </p:blipFill>
              <p:spPr>
                <a:xfrm>
                  <a:off x="101839" y="331287"/>
                  <a:ext cx="288576" cy="27430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15" name="Oval 14"/>
            <p:cNvSpPr/>
            <p:nvPr/>
          </p:nvSpPr>
          <p:spPr>
            <a:xfrm>
              <a:off x="16047683" y="3683946"/>
              <a:ext cx="1272485" cy="1204486"/>
            </a:xfrm>
            <a:prstGeom prst="ellipse">
              <a:avLst/>
            </a:prstGeom>
            <a:noFill/>
            <a:ln w="508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 flipH="1">
            <a:off x="15609295" y="9091824"/>
            <a:ext cx="2057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</a:t>
            </a:r>
          </a:p>
          <a:p>
            <a:pPr algn="ctr"/>
            <a:r>
              <a:rPr lang="en-US" b="1" dirty="0"/>
              <a:t>Selection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950568" y="6284674"/>
            <a:ext cx="3048854" cy="1669448"/>
            <a:chOff x="3420054" y="2266831"/>
            <a:chExt cx="1515709" cy="829950"/>
          </a:xfrm>
        </p:grpSpPr>
        <p:grpSp>
          <p:nvGrpSpPr>
            <p:cNvPr id="84" name="Group 83"/>
            <p:cNvGrpSpPr/>
            <p:nvPr/>
          </p:nvGrpSpPr>
          <p:grpSpPr>
            <a:xfrm>
              <a:off x="3800538" y="2266831"/>
              <a:ext cx="1135225" cy="829950"/>
              <a:chOff x="3800538" y="2266831"/>
              <a:chExt cx="1135225" cy="829950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3800538" y="2277736"/>
                <a:ext cx="1109051" cy="8190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2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 rotWithShape="1">
              <a:blip r:embed="rId6"/>
              <a:srcRect l="54716"/>
              <a:stretch/>
            </p:blipFill>
            <p:spPr>
              <a:xfrm>
                <a:off x="4421040" y="2266831"/>
                <a:ext cx="514723" cy="825500"/>
              </a:xfrm>
              <a:prstGeom prst="rect">
                <a:avLst/>
              </a:prstGeom>
            </p:spPr>
          </p:pic>
        </p:grpSp>
        <p:cxnSp>
          <p:nvCxnSpPr>
            <p:cNvPr id="85" name="Straight Arrow Connector 84"/>
            <p:cNvCxnSpPr/>
            <p:nvPr/>
          </p:nvCxnSpPr>
          <p:spPr>
            <a:xfrm>
              <a:off x="3420054" y="2679878"/>
              <a:ext cx="30285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 flipH="1">
            <a:off x="7610309" y="8252442"/>
            <a:ext cx="2143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Modeling</a:t>
            </a:r>
          </a:p>
          <a:p>
            <a:pPr algn="ctr"/>
            <a:r>
              <a:rPr lang="en-US" b="1" dirty="0"/>
              <a:t>Table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5960" y="6831786"/>
            <a:ext cx="560472" cy="406342"/>
          </a:xfrm>
          <a:prstGeom prst="rect">
            <a:avLst/>
          </a:prstGeom>
        </p:spPr>
      </p:pic>
      <p:cxnSp>
        <p:nvCxnSpPr>
          <p:cNvPr id="91" name="Straight Arrow Connector 90"/>
          <p:cNvCxnSpPr/>
          <p:nvPr/>
        </p:nvCxnSpPr>
        <p:spPr>
          <a:xfrm>
            <a:off x="17452556" y="7064427"/>
            <a:ext cx="609202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3871616" y="5294155"/>
            <a:ext cx="1563826" cy="137627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0081149" y="4470400"/>
            <a:ext cx="12677251" cy="5791199"/>
          </a:xfrm>
          <a:prstGeom prst="rect">
            <a:avLst/>
          </a:prstGeom>
          <a:noFill/>
          <a:ln w="69850" cap="flat">
            <a:solidFill>
              <a:srgbClr val="00B05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2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069792" y="10669930"/>
            <a:ext cx="5062336" cy="6190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  <a:latin typeface="Futura Medium" charset="0"/>
                <a:ea typeface="Futura Medium" charset="0"/>
                <a:cs typeface="Futura Medium" charset="0"/>
              </a:rPr>
              <a:t>H2O’s AutoML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4369831" y="6576367"/>
            <a:ext cx="10230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</a:t>
            </a:r>
          </a:p>
        </p:txBody>
      </p:sp>
      <p:sp>
        <p:nvSpPr>
          <p:cNvPr id="71" name="TextBox 70"/>
          <p:cNvSpPr txBox="1"/>
          <p:nvPr/>
        </p:nvSpPr>
        <p:spPr>
          <a:xfrm flipH="1">
            <a:off x="20517163" y="5264489"/>
            <a:ext cx="252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predictions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9639553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ML Overview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44329" y="4572872"/>
            <a:ext cx="15190302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lvl="5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Feature Preprocessing</a:t>
            </a:r>
          </a:p>
          <a:p>
            <a:pPr marL="685800" lvl="2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Hyperparameter Search</a:t>
            </a:r>
          </a:p>
          <a:p>
            <a:pPr marL="685800" lvl="2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1023470893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Preprocessing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77862" y="6281359"/>
          <a:ext cx="784225" cy="32707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936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401937" y="6272149"/>
          <a:ext cx="784225" cy="32284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712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99135" y="4272996"/>
            <a:ext cx="478015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Missing Values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15" name="Shape 287"/>
          <p:cNvSpPr/>
          <p:nvPr/>
        </p:nvSpPr>
        <p:spPr>
          <a:xfrm>
            <a:off x="7224011" y="7916726"/>
            <a:ext cx="1016001" cy="1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4921895" y="6335917"/>
          <a:ext cx="920717" cy="32707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936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7045970" y="6326707"/>
          <a:ext cx="784225" cy="32284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71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4346113" y="4317232"/>
            <a:ext cx="511999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Standardization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22" name="Shape 287"/>
          <p:cNvSpPr/>
          <p:nvPr/>
        </p:nvSpPr>
        <p:spPr>
          <a:xfrm>
            <a:off x="15982472" y="7974762"/>
            <a:ext cx="923637" cy="1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057993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287033"/>
              </p:ext>
            </p:extLst>
          </p:nvPr>
        </p:nvGraphicFramePr>
        <p:xfrm>
          <a:off x="16978104" y="6251574"/>
          <a:ext cx="784225" cy="32284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712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Shape 287"/>
          <p:cNvSpPr/>
          <p:nvPr/>
        </p:nvSpPr>
        <p:spPr>
          <a:xfrm>
            <a:off x="15647778" y="7794551"/>
            <a:ext cx="1016001" cy="1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9" name="TextBox 38"/>
          <p:cNvSpPr txBox="1"/>
          <p:nvPr/>
        </p:nvSpPr>
        <p:spPr>
          <a:xfrm>
            <a:off x="14015085" y="10816329"/>
            <a:ext cx="458619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Label Encoder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602682" y="6251574"/>
          <a:ext cx="784225" cy="32707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9365">
                <a:tc>
                  <a:txBody>
                    <a:bodyPr/>
                    <a:lstStyle/>
                    <a:p>
                      <a:endParaRPr lang="en-US" b="1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046182" y="6251573"/>
          <a:ext cx="784225" cy="32284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712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dog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cat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dog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9170257" y="6251573"/>
          <a:ext cx="784225" cy="32284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712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0510107" y="6251573"/>
          <a:ext cx="784225" cy="32284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712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123">
                <a:tc>
                  <a:txBody>
                    <a:bodyPr/>
                    <a:lstStyle/>
                    <a:p>
                      <a:pPr marL="0" marR="0" indent="0" algn="ctr" defTabSz="1828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130864" y="10816329"/>
            <a:ext cx="573554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One-hot Encoding</a:t>
            </a:r>
          </a:p>
        </p:txBody>
      </p:sp>
      <p:sp>
        <p:nvSpPr>
          <p:cNvPr id="22" name="Shape 287"/>
          <p:cNvSpPr/>
          <p:nvPr/>
        </p:nvSpPr>
        <p:spPr>
          <a:xfrm>
            <a:off x="7992331" y="7764218"/>
            <a:ext cx="1016001" cy="1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7162486" y="4272996"/>
            <a:ext cx="970618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Handling Categorical Columns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79832457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Preprocessing </a:t>
            </a:r>
            <a:r>
              <a:rPr lang="en-US" sz="8000" b="1" dirty="0"/>
              <a:t>≠</a:t>
            </a:r>
            <a:r>
              <a:rPr lang="en-US" dirty="0"/>
              <a:t> Feature Engineering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7285827" y="5152404"/>
          <a:ext cx="3552539" cy="3279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8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551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46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51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46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Shape 287"/>
          <p:cNvSpPr/>
          <p:nvPr/>
        </p:nvSpPr>
        <p:spPr>
          <a:xfrm>
            <a:off x="15993601" y="6696748"/>
            <a:ext cx="1016001" cy="1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2388946" y="5152404"/>
          <a:ext cx="3411257" cy="3270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1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505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Timestamp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01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jan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/02/2017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6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march/03/2019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4019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dec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/11/2018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017445" y="9780699"/>
            <a:ext cx="5044651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Date Expansion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48" y="4057183"/>
            <a:ext cx="5775457" cy="52791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68520" y="9791274"/>
            <a:ext cx="5613716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Domain Expertise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80228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ML Overview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44329" y="4572873"/>
            <a:ext cx="15190302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lvl="5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strike="sngStrike" dirty="0">
                <a:solidFill>
                  <a:schemeClr val="bg1">
                    <a:lumMod val="8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Feature Preprocessing</a:t>
            </a:r>
          </a:p>
          <a:p>
            <a:pPr marL="685800" lvl="2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b="1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Hyperparameter Search </a:t>
            </a:r>
          </a:p>
          <a:p>
            <a:pPr marL="685800" lvl="2" indent="-685800">
              <a:lnSpc>
                <a:spcPct val="200000"/>
              </a:lnSpc>
              <a:buFont typeface="Arial" charset="0"/>
              <a:buChar char="•"/>
            </a:pPr>
            <a:r>
              <a:rPr lang="en-US" sz="5400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314034708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86100" y="4313237"/>
            <a:ext cx="18288000" cy="4775200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Futura Medium" charset="0"/>
                <a:ea typeface="Futura Medium" charset="0"/>
                <a:cs typeface="Futura Medium" charset="0"/>
              </a:rPr>
              <a:t>What are Hyperparameters?</a:t>
            </a:r>
            <a:br>
              <a:rPr lang="en-US" sz="8800" dirty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4000" dirty="0">
                <a:latin typeface="Futura Medium" charset="0"/>
                <a:ea typeface="Futura Medium" charset="0"/>
                <a:cs typeface="Futura Medium" charset="0"/>
              </a:rPr>
              <a:t>(</a:t>
            </a:r>
            <a:r>
              <a:rPr lang="en-US" sz="4000" i="1" dirty="0">
                <a:latin typeface="Futura Medium" charset="0"/>
                <a:ea typeface="Futura Medium" charset="0"/>
                <a:cs typeface="Futura Medium" charset="0"/>
              </a:rPr>
              <a:t>a quick review)</a:t>
            </a:r>
          </a:p>
        </p:txBody>
      </p:sp>
    </p:spTree>
    <p:extLst>
      <p:ext uri="{BB962C8B-B14F-4D97-AF65-F5344CB8AC3E}">
        <p14:creationId xmlns:p14="http://schemas.microsoft.com/office/powerpoint/2010/main" val="13221688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 Hyperparameters?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22153" y="4115239"/>
            <a:ext cx="5183326" cy="5183326"/>
            <a:chOff x="2013539" y="4550735"/>
            <a:chExt cx="5183326" cy="5183326"/>
          </a:xfrm>
        </p:grpSpPr>
        <p:sp>
          <p:nvSpPr>
            <p:cNvPr id="5" name="Oval 4"/>
            <p:cNvSpPr/>
            <p:nvPr/>
          </p:nvSpPr>
          <p:spPr>
            <a:xfrm>
              <a:off x="2013539" y="4550735"/>
              <a:ext cx="5183326" cy="5183326"/>
            </a:xfrm>
            <a:prstGeom prst="ellipse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13539" y="6629437"/>
              <a:ext cx="518332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dirty="0">
                  <a:latin typeface="Futura Medium" charset="0"/>
                  <a:ea typeface="Futura Medium" charset="0"/>
                  <a:cs typeface="Futura Medium" charset="0"/>
                </a:rPr>
                <a:t>Model</a:t>
              </a:r>
              <a:endPara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482757" y="11197062"/>
            <a:ext cx="1488868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Every model comes with knobs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846287" y="2498502"/>
            <a:ext cx="5635257" cy="7326186"/>
            <a:chOff x="8038213" y="3264122"/>
            <a:chExt cx="4169788" cy="54209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38213" y="4550735"/>
              <a:ext cx="1854791" cy="18547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18037" y="6830316"/>
              <a:ext cx="1854791" cy="18547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53210" y="3264122"/>
              <a:ext cx="1854791" cy="1854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420076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Model Hyperparameters?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22153" y="4115239"/>
            <a:ext cx="5183326" cy="5183326"/>
            <a:chOff x="2013539" y="4550735"/>
            <a:chExt cx="5183326" cy="5183326"/>
          </a:xfrm>
        </p:grpSpPr>
        <p:sp>
          <p:nvSpPr>
            <p:cNvPr id="5" name="Oval 4"/>
            <p:cNvSpPr/>
            <p:nvPr/>
          </p:nvSpPr>
          <p:spPr>
            <a:xfrm>
              <a:off x="2013539" y="4550735"/>
              <a:ext cx="5183326" cy="5183326"/>
            </a:xfrm>
            <a:prstGeom prst="ellipse">
              <a:avLst/>
            </a:prstGeom>
            <a:noFill/>
            <a:ln w="508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13539" y="6629437"/>
              <a:ext cx="518332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dirty="0">
                  <a:latin typeface="Futura Medium" charset="0"/>
                  <a:ea typeface="Futura Medium" charset="0"/>
                  <a:cs typeface="Futura Medium" charset="0"/>
                </a:rPr>
                <a:t>GBM</a:t>
              </a:r>
              <a:endPara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482757" y="11197062"/>
            <a:ext cx="1488868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Futura Medium" charset="0"/>
                <a:ea typeface="Futura Medium" charset="0"/>
                <a:cs typeface="Futura Medium" charset="0"/>
              </a:rPr>
              <a:t>Every model </a:t>
            </a:r>
            <a:r>
              <a:rPr lang="en-US" sz="6000">
                <a:latin typeface="Futura Medium" charset="0"/>
                <a:ea typeface="Futura Medium" charset="0"/>
                <a:cs typeface="Futura Medium" charset="0"/>
              </a:rPr>
              <a:t>comes with knobs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846286" y="2498502"/>
            <a:ext cx="5635258" cy="7326186"/>
            <a:chOff x="8038213" y="3264122"/>
            <a:chExt cx="4169789" cy="54209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38213" y="4550735"/>
              <a:ext cx="1854791" cy="18547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18037" y="6830316"/>
              <a:ext cx="1854791" cy="18547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53211" y="3264122"/>
              <a:ext cx="1854791" cy="1854791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2527243" y="3257713"/>
            <a:ext cx="140194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max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depth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98641" y="5197318"/>
            <a:ext cx="140194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ntrees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03983" y="8089176"/>
            <a:ext cx="140194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sample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Calibri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38349334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Custom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386586"/>
      </a:accent1>
      <a:accent2>
        <a:srgbClr val="00882B"/>
      </a:accent2>
      <a:accent3>
        <a:srgbClr val="FFDF00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2o-hadoop" id="{D4F42DC4-E890-0641-8164-84A9461C5DC9}" vid="{031A92FC-FC58-A441-B8D5-6B4831CBDF28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2017_09_template</Template>
  <TotalTime>42870</TotalTime>
  <Words>2377</Words>
  <Application>Microsoft Macintosh PowerPoint</Application>
  <PresentationFormat>Custom</PresentationFormat>
  <Paragraphs>1046</Paragraphs>
  <Slides>160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75" baseType="lpstr">
      <vt:lpstr>.AppleSystemUIFont</vt:lpstr>
      <vt:lpstr>Apple Chancery</vt:lpstr>
      <vt:lpstr>Arial</vt:lpstr>
      <vt:lpstr>Calibri</vt:lpstr>
      <vt:lpstr>Courier</vt:lpstr>
      <vt:lpstr>Courier New</vt:lpstr>
      <vt:lpstr>Futura</vt:lpstr>
      <vt:lpstr>Futura Medium</vt:lpstr>
      <vt:lpstr>Helvetica</vt:lpstr>
      <vt:lpstr>Lucida Grande</vt:lpstr>
      <vt:lpstr>Quattrocento Sans</vt:lpstr>
      <vt:lpstr>Segoe UI</vt:lpstr>
      <vt:lpstr>Segoe UI Light</vt:lpstr>
      <vt:lpstr>Times New Roman</vt:lpstr>
      <vt:lpstr>White</vt:lpstr>
      <vt:lpstr>PowerPoint Presentation</vt:lpstr>
      <vt:lpstr>The Agenda</vt:lpstr>
      <vt:lpstr>What is H2O.ai?  The AI Company that builds ML Products </vt:lpstr>
      <vt:lpstr>H2O.ai: Company Overview</vt:lpstr>
      <vt:lpstr>What is H2O-3?  Powerful Platform for End-to-End Machine Learning </vt:lpstr>
      <vt:lpstr>What is H2O-3?</vt:lpstr>
      <vt:lpstr>What is H2O-3?</vt:lpstr>
      <vt:lpstr>Why H2O-3?</vt:lpstr>
      <vt:lpstr>Why H2O-3?</vt:lpstr>
      <vt:lpstr>Why H2O-3?</vt:lpstr>
      <vt:lpstr>How to think about H2O-3?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Machine Learning Pipeline</vt:lpstr>
      <vt:lpstr>This is Where H2O-3 Helps</vt:lpstr>
      <vt:lpstr>Everything in One Place</vt:lpstr>
      <vt:lpstr>Everything in One Place</vt:lpstr>
      <vt:lpstr>Current Algorithm Overview</vt:lpstr>
      <vt:lpstr>PowerPoint Presentation</vt:lpstr>
      <vt:lpstr>H2O Core  What Makes Machine learning at Scale Possible </vt:lpstr>
      <vt:lpstr>How H2O Core Works</vt:lpstr>
      <vt:lpstr>How H2O Core Works</vt:lpstr>
      <vt:lpstr>How H2O Core Works</vt:lpstr>
      <vt:lpstr>H2O Core</vt:lpstr>
      <vt:lpstr>H2O Core</vt:lpstr>
      <vt:lpstr>H2O Core</vt:lpstr>
      <vt:lpstr>H2O Core with Other Data Sources</vt:lpstr>
      <vt:lpstr>H2O Core with Other Data Sources</vt:lpstr>
      <vt:lpstr>H2O Distributed Environments</vt:lpstr>
      <vt:lpstr>Interfacing with H2O  (Python, R, and Flow)</vt:lpstr>
      <vt:lpstr>Python API</vt:lpstr>
      <vt:lpstr>Python API</vt:lpstr>
      <vt:lpstr>Python API</vt:lpstr>
      <vt:lpstr>Python API</vt:lpstr>
      <vt:lpstr>Python API</vt:lpstr>
      <vt:lpstr>Python API</vt:lpstr>
      <vt:lpstr>R API</vt:lpstr>
      <vt:lpstr>Flow: Custom Web UI</vt:lpstr>
      <vt:lpstr>The H2O Python API*  (how the client &amp; server communicate)</vt:lpstr>
      <vt:lpstr>Client &amp; Cluster Communication</vt:lpstr>
      <vt:lpstr>Communication Layers: A Command</vt:lpstr>
      <vt:lpstr>Communication</vt:lpstr>
      <vt:lpstr>Cluster Does Heavy Lifting</vt:lpstr>
      <vt:lpstr>Cluster Does Heavy Lifting</vt:lpstr>
      <vt:lpstr>Cluster Does Heavy Lifting</vt:lpstr>
      <vt:lpstr>Cluster Does Heavy Lifting</vt:lpstr>
      <vt:lpstr>H2O Client</vt:lpstr>
      <vt:lpstr>The Use Case (about our data)</vt:lpstr>
      <vt:lpstr>Backorders Dataset</vt:lpstr>
      <vt:lpstr>The Backorders Data</vt:lpstr>
      <vt:lpstr>The Use Case: End Goal</vt:lpstr>
      <vt:lpstr>The Use Case: End Goal</vt:lpstr>
      <vt:lpstr>The Use Case: End Goal</vt:lpstr>
      <vt:lpstr>The Use Case: End Goal</vt:lpstr>
      <vt:lpstr>The Use Case: End Goal</vt:lpstr>
      <vt:lpstr>The Use Case: End Goal</vt:lpstr>
      <vt:lpstr>Given Data: How to Learn?</vt:lpstr>
      <vt:lpstr>Learning from Data</vt:lpstr>
      <vt:lpstr>Learning from Data</vt:lpstr>
      <vt:lpstr>Learning from Data</vt:lpstr>
      <vt:lpstr>Learning from Data</vt:lpstr>
      <vt:lpstr>Learning from Data</vt:lpstr>
      <vt:lpstr>Learning from Data</vt:lpstr>
      <vt:lpstr>Learning from Data</vt:lpstr>
      <vt:lpstr>Learning from Data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Current Algorithm Overview</vt:lpstr>
      <vt:lpstr>Intro to H2O’s AutoML  Scalable Automatic Machine Learning  </vt:lpstr>
      <vt:lpstr>AutoML Agenda</vt:lpstr>
      <vt:lpstr>Updated Machine Learning Pipeline</vt:lpstr>
      <vt:lpstr>Updated Machine Learning Pipeline</vt:lpstr>
      <vt:lpstr>Automatic ML Overview </vt:lpstr>
      <vt:lpstr>Feature Preprocessing</vt:lpstr>
      <vt:lpstr>Feature Preprocessing</vt:lpstr>
      <vt:lpstr>Feature Preprocessing ≠ Feature Engineering</vt:lpstr>
      <vt:lpstr>Automatic ML Overview </vt:lpstr>
      <vt:lpstr>What are Hyperparameters? (a quick review)</vt:lpstr>
      <vt:lpstr>What are Model Hyperparameters?</vt:lpstr>
      <vt:lpstr>What are Model Hyperparameters?</vt:lpstr>
      <vt:lpstr>What are Hyperparameter?</vt:lpstr>
      <vt:lpstr>What are Hyperparameter?</vt:lpstr>
      <vt:lpstr>What are GLM’s Hyperparameters?</vt:lpstr>
      <vt:lpstr>GLM Model Parameters</vt:lpstr>
      <vt:lpstr>GLM Model Parameters </vt:lpstr>
      <vt:lpstr>GLM Hyperparameter</vt:lpstr>
      <vt:lpstr>Model Building: Hyperparameter Search</vt:lpstr>
      <vt:lpstr>PowerPoint Presentation</vt:lpstr>
      <vt:lpstr>PowerPoint Presentation</vt:lpstr>
      <vt:lpstr>Cartesian Grid Search</vt:lpstr>
      <vt:lpstr>Cartesian Grid Search</vt:lpstr>
      <vt:lpstr>Cartesian Grid Search</vt:lpstr>
      <vt:lpstr>Cartesian Search</vt:lpstr>
      <vt:lpstr>Cartesian Search</vt:lpstr>
      <vt:lpstr>Cartesian Grid Search</vt:lpstr>
      <vt:lpstr>Random Grid Search</vt:lpstr>
      <vt:lpstr>Random Grid Search</vt:lpstr>
      <vt:lpstr>Random Grid Search</vt:lpstr>
      <vt:lpstr>Random Grid Search</vt:lpstr>
      <vt:lpstr>Automatic ML Overview </vt:lpstr>
      <vt:lpstr>Ensembles</vt:lpstr>
      <vt:lpstr>Ensembles</vt:lpstr>
      <vt:lpstr>Stacked Ensemble Steps</vt:lpstr>
      <vt:lpstr>PowerPoint Presentation</vt:lpstr>
      <vt:lpstr>Stacked Ensemble Steps</vt:lpstr>
      <vt:lpstr>PowerPoint Presentation</vt:lpstr>
      <vt:lpstr>Stacked Ensemble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get the cross-validated predictions?</vt:lpstr>
      <vt:lpstr>what is cross-validation?  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Stacked Ensemble Steps</vt:lpstr>
      <vt:lpstr>PowerPoint Presentation</vt:lpstr>
      <vt:lpstr>PowerPoint Presentation</vt:lpstr>
      <vt:lpstr>PowerPoint Presentation</vt:lpstr>
      <vt:lpstr>PowerPoint Presentation</vt:lpstr>
      <vt:lpstr>Summary: H2O’s AutoML</vt:lpstr>
      <vt:lpstr>The AutoML Experience</vt:lpstr>
      <vt:lpstr>The Interface: Flow</vt:lpstr>
      <vt:lpstr>The Interface: Python</vt:lpstr>
      <vt:lpstr>Additional Resources</vt:lpstr>
      <vt:lpstr>Thanks!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H2O Architecture Overview </dc:title>
  <dc:creator>Lauren DiPerna</dc:creator>
  <cp:lastModifiedBy>Microsoft Office User</cp:lastModifiedBy>
  <cp:revision>566</cp:revision>
  <cp:lastPrinted>2018-06-13T02:30:00Z</cp:lastPrinted>
  <dcterms:created xsi:type="dcterms:W3CDTF">2017-09-08T17:09:10Z</dcterms:created>
  <dcterms:modified xsi:type="dcterms:W3CDTF">2018-06-13T02:31:44Z</dcterms:modified>
</cp:coreProperties>
</file>